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1" r:id="rId3"/>
    <p:sldId id="287" r:id="rId4"/>
    <p:sldId id="379" r:id="rId5"/>
    <p:sldId id="355" r:id="rId6"/>
    <p:sldId id="342" r:id="rId7"/>
    <p:sldId id="354" r:id="rId8"/>
    <p:sldId id="352" r:id="rId9"/>
    <p:sldId id="353" r:id="rId10"/>
    <p:sldId id="356" r:id="rId11"/>
    <p:sldId id="343" r:id="rId12"/>
    <p:sldId id="344" r:id="rId13"/>
    <p:sldId id="383" r:id="rId14"/>
    <p:sldId id="365" r:id="rId15"/>
    <p:sldId id="380" r:id="rId16"/>
    <p:sldId id="382" r:id="rId17"/>
    <p:sldId id="381" r:id="rId18"/>
    <p:sldId id="366" r:id="rId19"/>
    <p:sldId id="364" r:id="rId20"/>
    <p:sldId id="367" r:id="rId21"/>
    <p:sldId id="368" r:id="rId22"/>
    <p:sldId id="377" r:id="rId23"/>
    <p:sldId id="369" r:id="rId24"/>
    <p:sldId id="374" r:id="rId25"/>
    <p:sldId id="375" r:id="rId26"/>
    <p:sldId id="376" r:id="rId27"/>
    <p:sldId id="373" r:id="rId28"/>
    <p:sldId id="370" r:id="rId29"/>
    <p:sldId id="371" r:id="rId30"/>
    <p:sldId id="372" r:id="rId31"/>
    <p:sldId id="378" r:id="rId32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3300"/>
    <a:srgbClr val="003300"/>
    <a:srgbClr val="0066FF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1" autoAdjust="0"/>
    <p:restoredTop sz="84921" autoAdjust="0"/>
  </p:normalViewPr>
  <p:slideViewPr>
    <p:cSldViewPr>
      <p:cViewPr varScale="1">
        <p:scale>
          <a:sx n="76" d="100"/>
          <a:sy n="76" d="100"/>
        </p:scale>
        <p:origin x="1554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24" y="-90"/>
      </p:cViewPr>
      <p:guideLst>
        <p:guide orient="horz" pos="3224"/>
        <p:guide pos="22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B35634B-46BC-49BE-94A5-82C152859115}" type="datetimeFigureOut">
              <a:rPr lang="en-US"/>
              <a:pPr/>
              <a:t>1/29/2018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83A7255-9B62-45BA-B26E-C87168110633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C9D7C45-0E41-4EC3-985B-DA84A017A2A3}" type="datetimeFigureOut">
              <a:rPr lang="zh-CN" altLang="en-US"/>
              <a:pPr/>
              <a:t>2018/1/29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608DD01-3367-4A9B-9724-D4A237EB2633}" type="slidenum">
              <a:rPr lang="zh-CN" altLang="en-US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8768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43C62EE-D89D-4029-9DF4-7F6B112EC8EC}" type="slidenum">
              <a:rPr lang="zh-CN" altLang="en-US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10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11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13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00242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14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15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16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17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18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19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20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21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23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24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25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26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27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28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29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3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30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31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4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5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6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7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8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9</a:t>
            </a:fld>
            <a:endParaRPr lang="en-US" altLang="zh-CN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42925-621F-441A-8124-F36EB497403C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A9388-E003-4574-B93A-3C50B050D1FF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255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762D-83AA-4C93-B694-27057BC3601A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5453-9186-49D9-BD2C-86497CA180F2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959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63C2-3C2F-4F32-A629-77A8AA055D09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08EE8-674A-4771-A5FC-28606C1EB087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32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EDD13-17B8-45DD-8B3C-CAFA07F85E25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4D5E-CE20-4D2E-A048-801A1F4B581C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009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FBD4-882A-4BCD-8AB2-64A1747A35E3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76B3-C1C9-4AC7-BFA2-71FDB2984A56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018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490D-406E-472C-AEA3-D7D23A5B4FF9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A6-5D61-432D-B26B-3A351E84C495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13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7B5E-30B6-48DE-AD11-616E63F72EC2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AF1B-0814-43C2-9BB6-73B84583420D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631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4B13-6DD4-49C1-A93C-2B61501C9AC6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A2FF-266C-4D15-84DF-4178865D0736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247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C0D1-E263-4D93-8D77-2A89D99E0345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0DD0-4AA8-4FE4-AF39-4BF227B83F9A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897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DA5C-C575-4329-9361-CA3335417A46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9933-84AF-4596-BCF6-04302A507693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741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7B79-D65E-4B5D-A03A-F2BDFEC77EE2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CC7-7F8B-4C50-8FDC-E3BF5E2C7C51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214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D2ABF-E27D-4C5E-B465-9C555AC22DA4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B350-F5CA-4168-A043-D67BE111FD96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147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8012D-702C-4533-9C55-F21CC68981B0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BA0A-0A9D-4928-834C-619C2BD69894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900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/>
                <a:cs typeface="宋体"/>
              </a:defRPr>
            </a:lvl1pPr>
          </a:lstStyle>
          <a:p>
            <a:pPr>
              <a:defRPr/>
            </a:pPr>
            <a:fld id="{4F87FC70-E491-435A-851B-166537951F3B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00C43B39-4001-49B2-AC00-5C06FC071397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hyperlink" Target="https://arxiv.org/abs/1610.0914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.washington.edu/PROGRAMS/16-1/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gi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png"/><Relationship Id="rId4" Type="http://schemas.openxmlformats.org/officeDocument/2006/relationships/image" Target="../media/image1.jpeg"/><Relationship Id="rId9" Type="http://schemas.openxmlformats.org/officeDocument/2006/relationships/hyperlink" Target="http://www.int.washington.edu/PROGRAMS/16-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hyperlink" Target="https://www.ncnr.nist.gov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ww.int.washington.edu/PROGRAMS/16-1/" TargetMode="External"/><Relationship Id="rId5" Type="http://schemas.openxmlformats.org/officeDocument/2006/relationships/hyperlink" Target="https://www.ncnr.nist.gov/" TargetMode="External"/><Relationship Id="rId10" Type="http://schemas.openxmlformats.org/officeDocument/2006/relationships/image" Target="../media/image34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60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11" Type="http://schemas.openxmlformats.org/officeDocument/2006/relationships/image" Target="../media/image50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91.png"/><Relationship Id="rId4" Type="http://schemas.openxmlformats.org/officeDocument/2006/relationships/image" Target="../media/image1.jpeg"/><Relationship Id="rId9" Type="http://schemas.openxmlformats.org/officeDocument/2006/relationships/image" Target="../media/image481.png"/><Relationship Id="rId1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11" Type="http://schemas.openxmlformats.org/officeDocument/2006/relationships/image" Target="../media/image55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11" Type="http://schemas.openxmlformats.org/officeDocument/2006/relationships/image" Target="../media/image56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11" Type="http://schemas.openxmlformats.org/officeDocument/2006/relationships/image" Target="../media/image57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11" Type="http://schemas.openxmlformats.org/officeDocument/2006/relationships/image" Target="../media/image58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krys-delanne.com/photos/tele3.jp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1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115B7B06-9C41-4A70-9FB5-1331AFB6CEFB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F068A1EF-0656-4B98-BD14-298B68330E11}" type="slidenum">
              <a:rPr lang="en-US" altLang="zh-CN" smtClean="0">
                <a:solidFill>
                  <a:schemeClr val="bg1"/>
                </a:solidFill>
              </a:rPr>
              <a:pPr/>
              <a:t>1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pic>
        <p:nvPicPr>
          <p:cNvPr id="16387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http://www-physique-ingenierie.u-strasbg.fr/side/uee2008/Img/logo_IPHC_10c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5" descr="http://www.ganil-spiral2.eu/images-presentation/logos/cnrs-in2p3-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Line 24"/>
          <p:cNvSpPr>
            <a:spLocks noChangeShapeType="1"/>
          </p:cNvSpPr>
          <p:nvPr/>
        </p:nvSpPr>
        <p:spPr bwMode="auto">
          <a:xfrm>
            <a:off x="2590800" y="4114800"/>
            <a:ext cx="1143000" cy="1066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25"/>
          <p:cNvSpPr>
            <a:spLocks noChangeShapeType="1"/>
          </p:cNvSpPr>
          <p:nvPr/>
        </p:nvSpPr>
        <p:spPr bwMode="auto">
          <a:xfrm>
            <a:off x="3048000" y="4572000"/>
            <a:ext cx="2590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6406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Line 25"/>
          <p:cNvSpPr>
            <a:spLocks noChangeShapeType="1"/>
          </p:cNvSpPr>
          <p:nvPr/>
        </p:nvSpPr>
        <p:spPr bwMode="auto">
          <a:xfrm flipV="1">
            <a:off x="4191000" y="3657600"/>
            <a:ext cx="30480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867853"/>
            <a:ext cx="91810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Few-body problems via </a:t>
            </a:r>
            <a:r>
              <a:rPr lang="en-US" sz="2800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Faddeev-Yakubovsky</a:t>
            </a:r>
            <a:r>
              <a:rPr lang="en-US" sz="28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equations formalism</a:t>
            </a:r>
            <a:endParaRPr lang="en-US" sz="2800" b="1" cap="none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1282553" y="99983"/>
            <a:ext cx="7861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Short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overview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of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nuclear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problems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by FY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eq’s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24861" y="1332394"/>
            <a:ext cx="5192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Chiller" panose="04020404031007020602" pitchFamily="82" charset="0"/>
              </a:rPr>
              <a:t>1</a:t>
            </a:r>
            <a:r>
              <a:rPr lang="en-US" sz="1600" b="1" baseline="30000" dirty="0" smtClean="0">
                <a:solidFill>
                  <a:srgbClr val="008000"/>
                </a:solidFill>
                <a:latin typeface="Chiller" panose="04020404031007020602" pitchFamily="82" charset="0"/>
              </a:rPr>
              <a:t>st</a:t>
            </a:r>
            <a:r>
              <a:rPr lang="en-US" sz="1600" b="1" dirty="0" smtClean="0">
                <a:solidFill>
                  <a:srgbClr val="008000"/>
                </a:solidFill>
                <a:latin typeface="Chiller" panose="04020404031007020602" pitchFamily="82" charset="0"/>
              </a:rPr>
              <a:t> solution: </a:t>
            </a:r>
            <a:r>
              <a:rPr lang="en-US" sz="1600" dirty="0">
                <a:latin typeface="Chiller" panose="04020404031007020602" pitchFamily="82" charset="0"/>
              </a:rPr>
              <a:t>A. Laverne and C. </a:t>
            </a:r>
            <a:r>
              <a:rPr lang="en-US" sz="1600" dirty="0" err="1">
                <a:latin typeface="Chiller" panose="04020404031007020602" pitchFamily="82" charset="0"/>
              </a:rPr>
              <a:t>Gignoux</a:t>
            </a:r>
            <a:r>
              <a:rPr lang="en-US" sz="1600" dirty="0">
                <a:latin typeface="Chiller" panose="04020404031007020602" pitchFamily="82" charset="0"/>
              </a:rPr>
              <a:t>: </a:t>
            </a:r>
            <a:r>
              <a:rPr lang="en-US" sz="1600" dirty="0" err="1">
                <a:latin typeface="Chiller" panose="04020404031007020602" pitchFamily="82" charset="0"/>
              </a:rPr>
              <a:t>Nucl</a:t>
            </a:r>
            <a:r>
              <a:rPr lang="en-US" sz="1600" dirty="0">
                <a:latin typeface="Chiller" panose="04020404031007020602" pitchFamily="82" charset="0"/>
              </a:rPr>
              <a:t>. Phys. A 203 (1973</a:t>
            </a:r>
            <a:r>
              <a:rPr lang="en-US" sz="1600" dirty="0" smtClean="0">
                <a:latin typeface="Chiller" panose="04020404031007020602" pitchFamily="82" charset="0"/>
              </a:rPr>
              <a:t>) 597 </a:t>
            </a:r>
          </a:p>
          <a:p>
            <a:r>
              <a:rPr lang="en-US" sz="1600" dirty="0">
                <a:latin typeface="Chiller" panose="04020404031007020602" pitchFamily="82" charset="0"/>
              </a:rPr>
              <a:t>G. </a:t>
            </a:r>
            <a:r>
              <a:rPr lang="en-US" sz="1600" dirty="0" err="1">
                <a:latin typeface="Chiller" panose="04020404031007020602" pitchFamily="82" charset="0"/>
              </a:rPr>
              <a:t>Gignoux</a:t>
            </a:r>
            <a:r>
              <a:rPr lang="en-US" sz="1600" dirty="0">
                <a:latin typeface="Chiller" panose="04020404031007020602" pitchFamily="82" charset="0"/>
              </a:rPr>
              <a:t>, A. Laverne, and S. P. </a:t>
            </a:r>
            <a:r>
              <a:rPr lang="en-US" sz="1600" dirty="0" err="1" smtClean="0">
                <a:latin typeface="Chiller" panose="04020404031007020602" pitchFamily="82" charset="0"/>
              </a:rPr>
              <a:t>Merkuriev</a:t>
            </a:r>
            <a:r>
              <a:rPr lang="en-US" sz="1600" dirty="0" smtClean="0">
                <a:latin typeface="Chiller" panose="04020404031007020602" pitchFamily="82" charset="0"/>
              </a:rPr>
              <a:t> Phys. Rev. Lett. 33 (1974) 1350</a:t>
            </a:r>
            <a:endParaRPr lang="en-US" sz="1600" dirty="0">
              <a:latin typeface="Chiller" panose="04020404031007020602" pitchFamily="82" charset="0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Chiller" panose="04020404031007020602" pitchFamily="82" charset="0"/>
              </a:rPr>
              <a:t>Review: </a:t>
            </a:r>
            <a:r>
              <a:rPr lang="en-US" sz="1600" dirty="0">
                <a:latin typeface="Chiller" panose="04020404031007020602" pitchFamily="82" charset="0"/>
              </a:rPr>
              <a:t>W. </a:t>
            </a:r>
            <a:r>
              <a:rPr lang="en-US" sz="1600" dirty="0" err="1" smtClean="0">
                <a:latin typeface="Chiller" panose="04020404031007020602" pitchFamily="82" charset="0"/>
              </a:rPr>
              <a:t>Glockle</a:t>
            </a:r>
            <a:r>
              <a:rPr lang="en-US" sz="1600" dirty="0" smtClean="0">
                <a:latin typeface="Chiller" panose="04020404031007020602" pitchFamily="82" charset="0"/>
              </a:rPr>
              <a:t> et al., </a:t>
            </a:r>
            <a:r>
              <a:rPr lang="en-US" sz="1600" dirty="0">
                <a:latin typeface="Chiller" panose="04020404031007020602" pitchFamily="82" charset="0"/>
              </a:rPr>
              <a:t>Physics Reports 274 ( 1996) 107-285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228600" y="684949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3N-problem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(</a:t>
            </a:r>
            <a:r>
              <a:rPr lang="fr-FR" sz="1600" dirty="0" err="1" smtClean="0">
                <a:latin typeface="Comic Sans MS" panose="030F0702030302020204" pitchFamily="66" charset="0"/>
              </a:rPr>
              <a:t>Faddeev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latin typeface="Comic Sans MS" panose="030F0702030302020204" pitchFamily="66" charset="0"/>
              </a:rPr>
              <a:t>eq</a:t>
            </a:r>
            <a:r>
              <a:rPr lang="fr-FR" sz="1600" dirty="0" smtClean="0">
                <a:latin typeface="Comic Sans MS" panose="030F0702030302020204" pitchFamily="66" charset="0"/>
              </a:rPr>
              <a:t>.)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72980" y="2646466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4N-problem 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(</a:t>
            </a:r>
            <a:r>
              <a:rPr lang="fr-FR" sz="1600" dirty="0" err="1" smtClean="0">
                <a:latin typeface="Comic Sans MS" panose="030F0702030302020204" pitchFamily="66" charset="0"/>
              </a:rPr>
              <a:t>Faddeev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latin typeface="Comic Sans MS" panose="030F0702030302020204" pitchFamily="66" charset="0"/>
              </a:rPr>
              <a:t>eq</a:t>
            </a:r>
            <a:r>
              <a:rPr lang="fr-FR" sz="1600" dirty="0" smtClean="0">
                <a:latin typeface="Comic Sans MS" panose="030F0702030302020204" pitchFamily="66" charset="0"/>
              </a:rPr>
              <a:t>.)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24860" y="3328170"/>
            <a:ext cx="4888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Chiller" panose="04020404031007020602" pitchFamily="82" charset="0"/>
              </a:rPr>
              <a:t>1</a:t>
            </a:r>
            <a:r>
              <a:rPr lang="en-US" sz="1600" b="1" baseline="30000" dirty="0" smtClean="0">
                <a:solidFill>
                  <a:srgbClr val="008000"/>
                </a:solidFill>
                <a:latin typeface="Chiller" panose="04020404031007020602" pitchFamily="82" charset="0"/>
              </a:rPr>
              <a:t>st</a:t>
            </a:r>
            <a:r>
              <a:rPr lang="en-US" sz="1600" b="1" dirty="0" smtClean="0">
                <a:solidFill>
                  <a:srgbClr val="008000"/>
                </a:solidFill>
                <a:latin typeface="Chiller" panose="04020404031007020602" pitchFamily="82" charset="0"/>
              </a:rPr>
              <a:t> solution:  </a:t>
            </a:r>
            <a:r>
              <a:rPr lang="en-US" sz="1600" dirty="0" smtClean="0">
                <a:latin typeface="Chiller" panose="04020404031007020602" pitchFamily="82" charset="0"/>
              </a:rPr>
              <a:t>S</a:t>
            </a:r>
            <a:r>
              <a:rPr lang="en-US" sz="1600" dirty="0">
                <a:latin typeface="Chiller" panose="04020404031007020602" pitchFamily="82" charset="0"/>
              </a:rPr>
              <a:t>. P. </a:t>
            </a:r>
            <a:r>
              <a:rPr lang="en-US" sz="1600" dirty="0" err="1" smtClean="0">
                <a:latin typeface="Chiller" panose="04020404031007020602" pitchFamily="82" charset="0"/>
              </a:rPr>
              <a:t>Merkuriev</a:t>
            </a:r>
            <a:r>
              <a:rPr lang="en-US" sz="1600" dirty="0" smtClean="0">
                <a:latin typeface="Chiller" panose="04020404031007020602" pitchFamily="82" charset="0"/>
              </a:rPr>
              <a:t>, S.L. Yakovlev, C. </a:t>
            </a:r>
            <a:r>
              <a:rPr lang="en-US" sz="1600" dirty="0" err="1" smtClean="0">
                <a:latin typeface="Chiller" panose="04020404031007020602" pitchFamily="82" charset="0"/>
              </a:rPr>
              <a:t>Gignoux</a:t>
            </a:r>
            <a:r>
              <a:rPr lang="en-US" sz="1600" dirty="0" smtClean="0">
                <a:latin typeface="Chiller" panose="04020404031007020602" pitchFamily="82" charset="0"/>
              </a:rPr>
              <a:t>, </a:t>
            </a:r>
            <a:r>
              <a:rPr lang="en-US" sz="1600" dirty="0" err="1" smtClean="0">
                <a:latin typeface="Chiller" panose="04020404031007020602" pitchFamily="82" charset="0"/>
              </a:rPr>
              <a:t>Nucl</a:t>
            </a:r>
            <a:r>
              <a:rPr lang="en-US" sz="1600" dirty="0" smtClean="0">
                <a:latin typeface="Chiller" panose="04020404031007020602" pitchFamily="82" charset="0"/>
              </a:rPr>
              <a:t>. Phys. </a:t>
            </a:r>
            <a:r>
              <a:rPr lang="en-US" sz="1600" dirty="0">
                <a:latin typeface="Chiller" panose="04020404031007020602" pitchFamily="82" charset="0"/>
              </a:rPr>
              <a:t>A</a:t>
            </a:r>
            <a:r>
              <a:rPr lang="en-US" sz="1600" dirty="0" smtClean="0">
                <a:latin typeface="Chiller" panose="04020404031007020602" pitchFamily="82" charset="0"/>
              </a:rPr>
              <a:t> 431 (1984) 125.</a:t>
            </a:r>
            <a:endParaRPr lang="en-US" sz="1600" dirty="0">
              <a:latin typeface="Chiller" panose="04020404031007020602" pitchFamily="82" charset="0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Chiller" panose="04020404031007020602" pitchFamily="82" charset="0"/>
              </a:rPr>
              <a:t>Benchmarks: </a:t>
            </a:r>
            <a:r>
              <a:rPr lang="en-US" sz="1600" dirty="0" smtClean="0">
                <a:latin typeface="Chiller" panose="04020404031007020602" pitchFamily="82" charset="0"/>
              </a:rPr>
              <a:t>A. Nogga, et al., Phys. Rev. C 65 (</a:t>
            </a:r>
            <a:r>
              <a:rPr lang="en-US" sz="1600" dirty="0">
                <a:latin typeface="Chiller" panose="04020404031007020602" pitchFamily="82" charset="0"/>
              </a:rPr>
              <a:t>2002</a:t>
            </a:r>
            <a:r>
              <a:rPr lang="en-US" sz="1600" dirty="0" smtClean="0">
                <a:latin typeface="Chiller" panose="04020404031007020602" pitchFamily="82" charset="0"/>
              </a:rPr>
              <a:t>) 054003 (bound state)</a:t>
            </a:r>
            <a:endParaRPr lang="en-US" sz="1600" dirty="0">
              <a:latin typeface="Chiller" panose="04020404031007020602" pitchFamily="82" charset="0"/>
            </a:endParaRPr>
          </a:p>
          <a:p>
            <a:r>
              <a:rPr lang="en-US" sz="1600" dirty="0" smtClean="0">
                <a:latin typeface="Chiller" panose="04020404031007020602" pitchFamily="82" charset="0"/>
              </a:rPr>
              <a:t>R</a:t>
            </a:r>
            <a:r>
              <a:rPr lang="en-US" sz="1600" dirty="0">
                <a:latin typeface="Chiller" panose="04020404031007020602" pitchFamily="82" charset="0"/>
              </a:rPr>
              <a:t>. </a:t>
            </a:r>
            <a:r>
              <a:rPr lang="en-US" sz="1600" dirty="0" smtClean="0">
                <a:latin typeface="Chiller" panose="04020404031007020602" pitchFamily="82" charset="0"/>
              </a:rPr>
              <a:t>Lazauskas et </a:t>
            </a:r>
            <a:r>
              <a:rPr lang="en-US" sz="1600" dirty="0" err="1" smtClean="0">
                <a:latin typeface="Chiller" panose="04020404031007020602" pitchFamily="82" charset="0"/>
              </a:rPr>
              <a:t>al.,Phys</a:t>
            </a:r>
            <a:r>
              <a:rPr lang="en-US" sz="1600" dirty="0">
                <a:latin typeface="Chiller" panose="04020404031007020602" pitchFamily="82" charset="0"/>
              </a:rPr>
              <a:t>. Rev. C </a:t>
            </a:r>
            <a:r>
              <a:rPr lang="en-US" sz="1600" dirty="0" smtClean="0">
                <a:latin typeface="Chiller" panose="04020404031007020602" pitchFamily="82" charset="0"/>
              </a:rPr>
              <a:t>71 (</a:t>
            </a:r>
            <a:r>
              <a:rPr lang="en-US" sz="1600" dirty="0">
                <a:latin typeface="Chiller" panose="04020404031007020602" pitchFamily="82" charset="0"/>
              </a:rPr>
              <a:t>2005) 034004 </a:t>
            </a:r>
            <a:r>
              <a:rPr lang="en-US" sz="1600" dirty="0" smtClean="0">
                <a:latin typeface="Chiller" panose="04020404031007020602" pitchFamily="82" charset="0"/>
              </a:rPr>
              <a:t> (n</a:t>
            </a:r>
            <a:r>
              <a:rPr lang="en-US" sz="1600" baseline="30000" dirty="0" smtClean="0">
                <a:latin typeface="Chiller" panose="04020404031007020602" pitchFamily="82" charset="0"/>
              </a:rPr>
              <a:t>3</a:t>
            </a:r>
            <a:r>
              <a:rPr lang="en-US" sz="1600" dirty="0" smtClean="0">
                <a:latin typeface="Chiller" panose="04020404031007020602" pitchFamily="82" charset="0"/>
              </a:rPr>
              <a:t>H scattering)</a:t>
            </a:r>
            <a:endParaRPr lang="en-US" sz="1600" dirty="0">
              <a:latin typeface="Chiller" panose="04020404031007020602" pitchFamily="82" charset="0"/>
            </a:endParaRPr>
          </a:p>
          <a:p>
            <a:r>
              <a:rPr lang="en-US" sz="1600" dirty="0">
                <a:latin typeface="Chiller" panose="04020404031007020602" pitchFamily="82" charset="0"/>
              </a:rPr>
              <a:t>M. </a:t>
            </a:r>
            <a:r>
              <a:rPr lang="en-US" sz="1600" dirty="0" smtClean="0">
                <a:latin typeface="Chiller" panose="04020404031007020602" pitchFamily="82" charset="0"/>
              </a:rPr>
              <a:t>Viviani et al., Phys</a:t>
            </a:r>
            <a:r>
              <a:rPr lang="en-US" sz="1600" dirty="0">
                <a:latin typeface="Chiller" panose="04020404031007020602" pitchFamily="82" charset="0"/>
              </a:rPr>
              <a:t>. Rev. C </a:t>
            </a:r>
            <a:r>
              <a:rPr lang="en-US" sz="1600" dirty="0" smtClean="0">
                <a:latin typeface="Chiller" panose="04020404031007020602" pitchFamily="82" charset="0"/>
              </a:rPr>
              <a:t>84 (</a:t>
            </a:r>
            <a:r>
              <a:rPr lang="en-US" sz="1600" dirty="0">
                <a:latin typeface="Chiller" panose="04020404031007020602" pitchFamily="82" charset="0"/>
              </a:rPr>
              <a:t>2011) </a:t>
            </a:r>
            <a:r>
              <a:rPr lang="en-US" sz="1600" dirty="0" smtClean="0">
                <a:latin typeface="Chiller" panose="04020404031007020602" pitchFamily="82" charset="0"/>
              </a:rPr>
              <a:t>054010 (p</a:t>
            </a:r>
            <a:r>
              <a:rPr lang="en-US" sz="1600" baseline="30000" dirty="0" smtClean="0">
                <a:latin typeface="Chiller" panose="04020404031007020602" pitchFamily="82" charset="0"/>
              </a:rPr>
              <a:t>3</a:t>
            </a:r>
            <a:r>
              <a:rPr lang="en-US" sz="1600" dirty="0" smtClean="0">
                <a:latin typeface="Chiller" panose="04020404031007020602" pitchFamily="82" charset="0"/>
              </a:rPr>
              <a:t>He </a:t>
            </a:r>
            <a:r>
              <a:rPr lang="en-US" sz="1600" dirty="0">
                <a:latin typeface="Chiller" panose="04020404031007020602" pitchFamily="82" charset="0"/>
              </a:rPr>
              <a:t>scattering</a:t>
            </a:r>
            <a:r>
              <a:rPr lang="en-US" sz="1600" dirty="0" smtClean="0">
                <a:latin typeface="Chiller" panose="04020404031007020602" pitchFamily="82" charset="0"/>
              </a:rPr>
              <a:t>)</a:t>
            </a:r>
          </a:p>
          <a:p>
            <a:r>
              <a:rPr lang="fr-FR" sz="1600" dirty="0" smtClean="0">
                <a:latin typeface="Chiller" panose="04020404031007020602" pitchFamily="82" charset="0"/>
              </a:rPr>
              <a:t>M. Viviani et al., </a:t>
            </a:r>
            <a:r>
              <a:rPr lang="en-US" sz="1600" dirty="0" smtClean="0">
                <a:latin typeface="Chiller" panose="04020404031007020602" pitchFamily="82" charset="0"/>
                <a:hlinkClick r:id="rId4" tooltip="Abstract"/>
              </a:rPr>
              <a:t>arXiv:1610.09140</a:t>
            </a:r>
            <a:r>
              <a:rPr lang="en-US" sz="1600" dirty="0" smtClean="0">
                <a:latin typeface="Chiller" panose="04020404031007020602" pitchFamily="82" charset="0"/>
              </a:rPr>
              <a:t> </a:t>
            </a:r>
            <a:r>
              <a:rPr lang="en-US" sz="1600" dirty="0">
                <a:latin typeface="Chiller" panose="04020404031007020602" pitchFamily="82" charset="0"/>
              </a:rPr>
              <a:t>(</a:t>
            </a:r>
            <a:r>
              <a:rPr lang="en-US" sz="1600" dirty="0" smtClean="0">
                <a:latin typeface="Chiller" panose="04020404031007020602" pitchFamily="82" charset="0"/>
              </a:rPr>
              <a:t>p</a:t>
            </a:r>
            <a:r>
              <a:rPr lang="en-US" sz="1600" baseline="30000" dirty="0" smtClean="0">
                <a:latin typeface="Chiller" panose="04020404031007020602" pitchFamily="82" charset="0"/>
              </a:rPr>
              <a:t>3</a:t>
            </a:r>
            <a:r>
              <a:rPr lang="en-US" sz="1600" dirty="0" smtClean="0">
                <a:latin typeface="Chiller" panose="04020404031007020602" pitchFamily="82" charset="0"/>
              </a:rPr>
              <a:t>H,n</a:t>
            </a:r>
            <a:r>
              <a:rPr lang="en-US" sz="1600" baseline="30000" dirty="0" smtClean="0">
                <a:latin typeface="Chiller" panose="04020404031007020602" pitchFamily="82" charset="0"/>
              </a:rPr>
              <a:t>3</a:t>
            </a:r>
            <a:r>
              <a:rPr lang="en-US" sz="1600" dirty="0" smtClean="0">
                <a:latin typeface="Chiller" panose="04020404031007020602" pitchFamily="82" charset="0"/>
              </a:rPr>
              <a:t>He </a:t>
            </a:r>
            <a:r>
              <a:rPr lang="en-US" sz="1600" dirty="0">
                <a:latin typeface="Chiller" panose="04020404031007020602" pitchFamily="82" charset="0"/>
              </a:rPr>
              <a:t>scattering)</a:t>
            </a:r>
          </a:p>
          <a:p>
            <a:endParaRPr lang="en-US" sz="1600" dirty="0">
              <a:latin typeface="Chiller" panose="04020404031007020602" pitchFamily="82" charset="0"/>
            </a:endParaRPr>
          </a:p>
          <a:p>
            <a:endParaRPr lang="en-US" sz="1600" b="1" dirty="0" smtClean="0">
              <a:solidFill>
                <a:srgbClr val="008000"/>
              </a:solidFill>
              <a:latin typeface="Chiller" panose="04020404031007020602" pitchFamily="82" charset="0"/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69" y="852839"/>
            <a:ext cx="7497325" cy="48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6237185" y="4462462"/>
                <a:ext cx="2202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𝐻𝑒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85" y="4462462"/>
                <a:ext cx="220207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3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874107" y="29183"/>
            <a:ext cx="5046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5N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problem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: n-</a:t>
            </a:r>
            <a:r>
              <a:rPr lang="fr-FR" altLang="zh-CN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He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25030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5" y="871353"/>
            <a:ext cx="6990785" cy="51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6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214807" y="9728"/>
            <a:ext cx="2810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n-</a:t>
            </a:r>
            <a:r>
              <a:rPr lang="fr-FR" altLang="zh-CN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He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952085"/>
              </p:ext>
            </p:extLst>
          </p:nvPr>
        </p:nvGraphicFramePr>
        <p:xfrm>
          <a:off x="656565" y="773705"/>
          <a:ext cx="6799263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7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65" y="773705"/>
                        <a:ext cx="6799263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421650" y="5544235"/>
            <a:ext cx="4939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Bradley Hand ITC" panose="03070402050302030203" pitchFamily="66" charset="0"/>
              </a:rPr>
              <a:t>NCSMC: P. </a:t>
            </a:r>
            <a:r>
              <a:rPr lang="en-US" sz="1400" dirty="0" err="1" smtClean="0">
                <a:latin typeface="Bradley Hand ITC" panose="03070402050302030203" pitchFamily="66" charset="0"/>
              </a:rPr>
              <a:t>Navratil</a:t>
            </a:r>
            <a:r>
              <a:rPr lang="en-US" sz="1400" dirty="0" smtClean="0">
                <a:latin typeface="Bradley Hand ITC" panose="03070402050302030203" pitchFamily="66" charset="0"/>
              </a:rPr>
              <a:t> et al., </a:t>
            </a:r>
            <a:r>
              <a:rPr lang="en-US" sz="1400" dirty="0" err="1" smtClean="0">
                <a:latin typeface="Bradley Hand ITC" panose="03070402050302030203" pitchFamily="66" charset="0"/>
              </a:rPr>
              <a:t>Physica</a:t>
            </a:r>
            <a:r>
              <a:rPr lang="en-US" sz="1400" dirty="0" smtClean="0">
                <a:latin typeface="Bradley Hand ITC" panose="03070402050302030203" pitchFamily="66" charset="0"/>
              </a:rPr>
              <a:t> </a:t>
            </a:r>
            <a:r>
              <a:rPr lang="en-US" sz="1400" dirty="0" err="1">
                <a:latin typeface="Bradley Hand ITC" panose="03070402050302030203" pitchFamily="66" charset="0"/>
              </a:rPr>
              <a:t>Scripta</a:t>
            </a:r>
            <a:r>
              <a:rPr lang="en-US" sz="1400" dirty="0">
                <a:latin typeface="Bradley Hand ITC" panose="03070402050302030203" pitchFamily="66" charset="0"/>
              </a:rPr>
              <a:t> </a:t>
            </a:r>
            <a:r>
              <a:rPr lang="en-US" sz="1400" b="1" dirty="0">
                <a:latin typeface="Bradley Hand ITC" panose="03070402050302030203" pitchFamily="66" charset="0"/>
              </a:rPr>
              <a:t>91</a:t>
            </a:r>
            <a:r>
              <a:rPr lang="en-US" sz="1400" dirty="0">
                <a:latin typeface="Bradley Hand ITC" panose="03070402050302030203" pitchFamily="66" charset="0"/>
              </a:rPr>
              <a:t> (2016) 053002 </a:t>
            </a:r>
          </a:p>
        </p:txBody>
      </p:sp>
    </p:spTree>
    <p:extLst>
      <p:ext uri="{BB962C8B-B14F-4D97-AF65-F5344CB8AC3E}">
        <p14:creationId xmlns:p14="http://schemas.microsoft.com/office/powerpoint/2010/main" val="11448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214807" y="9728"/>
            <a:ext cx="2810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n-</a:t>
            </a:r>
            <a:r>
              <a:rPr lang="fr-FR" altLang="zh-CN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He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11058" y="807867"/>
            <a:ext cx="4058450" cy="5300833"/>
            <a:chOff x="211058" y="807867"/>
            <a:chExt cx="4058450" cy="5300833"/>
          </a:xfrm>
        </p:grpSpPr>
        <p:pic>
          <p:nvPicPr>
            <p:cNvPr id="153603" name="Picture 3" descr="http://www.tunl.duke.edu/nucldata/figures/05figs/05_02_2002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58" y="807867"/>
              <a:ext cx="4058450" cy="530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1" y="5208600"/>
              <a:ext cx="1733110" cy="900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-512954" y="3720506"/>
              <a:ext cx="2676160" cy="1193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66755" y="5364216"/>
              <a:ext cx="1902753" cy="744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26895" y="4642039"/>
              <a:ext cx="642613" cy="744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6525" y="2510533"/>
              <a:ext cx="393823" cy="744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678217" y="806980"/>
            <a:ext cx="4346975" cy="4489694"/>
            <a:chOff x="4797025" y="807867"/>
            <a:chExt cx="4346975" cy="4489694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42" y="807867"/>
              <a:ext cx="4095750" cy="432435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797025" y="4731000"/>
              <a:ext cx="4346975" cy="566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481990" y="4788842"/>
            <a:ext cx="4938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Bradley Hand ITC" panose="03070402050302030203" pitchFamily="66" charset="0"/>
              </a:rPr>
              <a:t>NCSM: P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dirty="0" err="1">
                <a:latin typeface="Bradley Hand ITC" panose="03070402050302030203" pitchFamily="66" charset="0"/>
              </a:rPr>
              <a:t>Navratil</a:t>
            </a:r>
            <a:r>
              <a:rPr lang="en-US" sz="1200" dirty="0">
                <a:latin typeface="Bradley Hand ITC" panose="03070402050302030203" pitchFamily="66" charset="0"/>
              </a:rPr>
              <a:t> et al., </a:t>
            </a:r>
            <a:r>
              <a:rPr lang="en-US" sz="1200" dirty="0" err="1">
                <a:latin typeface="Bradley Hand ITC" panose="03070402050302030203" pitchFamily="66" charset="0"/>
              </a:rPr>
              <a:t>Physica</a:t>
            </a:r>
            <a:r>
              <a:rPr lang="en-US" sz="1200" dirty="0">
                <a:latin typeface="Bradley Hand ITC" panose="03070402050302030203" pitchFamily="66" charset="0"/>
              </a:rPr>
              <a:t> </a:t>
            </a:r>
            <a:r>
              <a:rPr lang="en-US" sz="1200" dirty="0" err="1">
                <a:latin typeface="Bradley Hand ITC" panose="03070402050302030203" pitchFamily="66" charset="0"/>
              </a:rPr>
              <a:t>Scripta</a:t>
            </a:r>
            <a:r>
              <a:rPr lang="en-US" sz="1200" dirty="0">
                <a:latin typeface="Bradley Hand ITC" panose="03070402050302030203" pitchFamily="66" charset="0"/>
              </a:rPr>
              <a:t> </a:t>
            </a:r>
            <a:r>
              <a:rPr lang="en-US" sz="1200" b="1" dirty="0">
                <a:latin typeface="Bradley Hand ITC" panose="03070402050302030203" pitchFamily="66" charset="0"/>
              </a:rPr>
              <a:t>91</a:t>
            </a:r>
            <a:r>
              <a:rPr lang="en-US" sz="1200" dirty="0">
                <a:latin typeface="Bradley Hand ITC" panose="03070402050302030203" pitchFamily="66" charset="0"/>
              </a:rPr>
              <a:t> (2016) </a:t>
            </a:r>
            <a:r>
              <a:rPr lang="en-US" sz="1200" dirty="0" smtClean="0">
                <a:latin typeface="Bradley Hand ITC" panose="03070402050302030203" pitchFamily="66" charset="0"/>
              </a:rPr>
              <a:t>053002</a:t>
            </a:r>
          </a:p>
          <a:p>
            <a:r>
              <a:rPr lang="en-US" sz="1200" dirty="0" smtClean="0">
                <a:latin typeface="Bradley Hand ITC" panose="03070402050302030203" pitchFamily="66" charset="0"/>
              </a:rPr>
              <a:t>GFMC: K.M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dirty="0" err="1">
                <a:latin typeface="Bradley Hand ITC" panose="03070402050302030203" pitchFamily="66" charset="0"/>
              </a:rPr>
              <a:t>Nollett</a:t>
            </a:r>
            <a:r>
              <a:rPr lang="en-US" sz="1200" dirty="0">
                <a:latin typeface="Bradley Hand ITC" panose="03070402050302030203" pitchFamily="66" charset="0"/>
              </a:rPr>
              <a:t> et. al., </a:t>
            </a:r>
            <a:r>
              <a:rPr lang="en-US" sz="1200" dirty="0" smtClean="0">
                <a:latin typeface="Bradley Hand ITC" panose="03070402050302030203" pitchFamily="66" charset="0"/>
              </a:rPr>
              <a:t>Phys.Rev.Lett.99:022502,2007</a:t>
            </a:r>
          </a:p>
          <a:p>
            <a:r>
              <a:rPr lang="fr-FR" sz="1200" dirty="0" smtClean="0">
                <a:latin typeface="Bradley Hand ITC" panose="03070402050302030203" pitchFamily="66" charset="0"/>
              </a:rPr>
              <a:t>NCSM-HORSE: </a:t>
            </a:r>
            <a:r>
              <a:rPr lang="en-US" sz="1200" dirty="0" smtClean="0">
                <a:latin typeface="Bradley Hand ITC" panose="03070402050302030203" pitchFamily="66" charset="0"/>
              </a:rPr>
              <a:t>A.M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dirty="0" err="1" smtClean="0">
                <a:latin typeface="Bradley Hand ITC" panose="03070402050302030203" pitchFamily="66" charset="0"/>
              </a:rPr>
              <a:t>Shirokov</a:t>
            </a:r>
            <a:r>
              <a:rPr lang="en-US" sz="1200" dirty="0" smtClean="0">
                <a:latin typeface="Bradley Hand ITC" panose="03070402050302030203" pitchFamily="66" charset="0"/>
              </a:rPr>
              <a:t> </a:t>
            </a:r>
            <a:r>
              <a:rPr lang="en-US" sz="1200" dirty="0">
                <a:latin typeface="Bradley Hand ITC" panose="03070402050302030203" pitchFamily="66" charset="0"/>
              </a:rPr>
              <a:t>et. al.,</a:t>
            </a:r>
            <a:r>
              <a:rPr lang="fr-FR" sz="1200" dirty="0" smtClean="0">
                <a:latin typeface="Bradley Hand ITC" panose="03070402050302030203" pitchFamily="66" charset="0"/>
              </a:rPr>
              <a:t> </a:t>
            </a:r>
            <a:r>
              <a:rPr lang="en-US" sz="1200" dirty="0">
                <a:latin typeface="Bradley Hand ITC" panose="03070402050302030203" pitchFamily="66" charset="0"/>
              </a:rPr>
              <a:t>Phys. Rev. C 94, 064320 (2016) </a:t>
            </a:r>
            <a:endParaRPr lang="en-US" sz="1200" dirty="0" smtClean="0">
              <a:latin typeface="Bradley Hand ITC" panose="03070402050302030203" pitchFamily="66" charset="0"/>
            </a:endParaRPr>
          </a:p>
          <a:p>
            <a:r>
              <a:rPr lang="fr-FR" sz="1200" dirty="0" smtClean="0">
                <a:latin typeface="Bradley Hand ITC" panose="03070402050302030203" pitchFamily="66" charset="0"/>
              </a:rPr>
              <a:t>RGM: J. Kircher, PhD </a:t>
            </a:r>
            <a:r>
              <a:rPr lang="fr-FR" sz="1200" dirty="0" err="1" smtClean="0">
                <a:latin typeface="Bradley Hand ITC" panose="03070402050302030203" pitchFamily="66" charset="0"/>
              </a:rPr>
              <a:t>work</a:t>
            </a:r>
            <a:r>
              <a:rPr lang="fr-FR" sz="1200" dirty="0" smtClean="0">
                <a:latin typeface="Bradley Hand ITC" panose="03070402050302030203" pitchFamily="66" charset="0"/>
              </a:rPr>
              <a:t>, GWU (2011)</a:t>
            </a:r>
            <a:endParaRPr lang="en-US" sz="1200" dirty="0">
              <a:latin typeface="Bradley Hand ITC" panose="03070402050302030203" pitchFamily="66" charset="0"/>
            </a:endParaRPr>
          </a:p>
          <a:p>
            <a:endParaRPr lang="en-US" sz="1200" dirty="0" smtClean="0">
              <a:latin typeface="Bradley Hand ITC" panose="03070402050302030203" pitchFamily="66" charset="0"/>
            </a:endParaRPr>
          </a:p>
          <a:p>
            <a:r>
              <a:rPr lang="en-US" sz="1200" dirty="0" smtClean="0">
                <a:latin typeface="Bradley Hand ITC" panose="03070402050302030203" pitchFamily="66" charset="0"/>
                <a:hlinkClick r:id="rId8"/>
              </a:rPr>
              <a:t> 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610" name="HTMLCheckbox1" r:id="rId2" imgW="252360" imgH="295200"/>
        </mc:Choice>
        <mc:Fallback>
          <p:control name="HTMLCheckbox1" r:id="rId2" imgW="252360" imgH="295200">
            <p:pic>
              <p:nvPicPr>
                <p:cNvPr id="3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952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952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214807" y="9728"/>
            <a:ext cx="2810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n-</a:t>
            </a:r>
            <a:r>
              <a:rPr lang="fr-FR" altLang="zh-CN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He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273230"/>
              </p:ext>
            </p:extLst>
          </p:nvPr>
        </p:nvGraphicFramePr>
        <p:xfrm>
          <a:off x="1421650" y="818725"/>
          <a:ext cx="6102186" cy="424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1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50" y="818725"/>
                        <a:ext cx="6102186" cy="4240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/>
          <p:cNvGrpSpPr/>
          <p:nvPr/>
        </p:nvGrpSpPr>
        <p:grpSpPr>
          <a:xfrm>
            <a:off x="-50866" y="2833317"/>
            <a:ext cx="4333372" cy="3636132"/>
            <a:chOff x="4567238" y="2479433"/>
            <a:chExt cx="4333372" cy="3636132"/>
          </a:xfrm>
        </p:grpSpPr>
        <p:pic>
          <p:nvPicPr>
            <p:cNvPr id="12493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238" y="3424238"/>
              <a:ext cx="9525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3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025" y="2627318"/>
              <a:ext cx="4103585" cy="306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4882375" y="5653900"/>
              <a:ext cx="36215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Bradley Hand ITC" panose="03070402050302030203" pitchFamily="66" charset="0"/>
                </a:rPr>
                <a:t>P</a:t>
              </a:r>
              <a:r>
                <a:rPr lang="en-US" sz="1200" dirty="0">
                  <a:latin typeface="Bradley Hand ITC" panose="03070402050302030203" pitchFamily="66" charset="0"/>
                </a:rPr>
                <a:t>. </a:t>
              </a:r>
              <a:r>
                <a:rPr lang="en-US" sz="1200" dirty="0" err="1">
                  <a:latin typeface="Bradley Hand ITC" panose="03070402050302030203" pitchFamily="66" charset="0"/>
                </a:rPr>
                <a:t>Navratil</a:t>
              </a:r>
              <a:r>
                <a:rPr lang="en-US" sz="1200" dirty="0">
                  <a:latin typeface="Bradley Hand ITC" panose="03070402050302030203" pitchFamily="66" charset="0"/>
                </a:rPr>
                <a:t> et al., </a:t>
              </a:r>
              <a:r>
                <a:rPr lang="en-US" sz="1200" dirty="0" err="1">
                  <a:latin typeface="Bradley Hand ITC" panose="03070402050302030203" pitchFamily="66" charset="0"/>
                </a:rPr>
                <a:t>Physica</a:t>
              </a:r>
              <a:r>
                <a:rPr lang="en-US" sz="1200" dirty="0">
                  <a:latin typeface="Bradley Hand ITC" panose="03070402050302030203" pitchFamily="66" charset="0"/>
                </a:rPr>
                <a:t> </a:t>
              </a:r>
              <a:r>
                <a:rPr lang="en-US" sz="1200" dirty="0" err="1">
                  <a:latin typeface="Bradley Hand ITC" panose="03070402050302030203" pitchFamily="66" charset="0"/>
                </a:rPr>
                <a:t>Scripta</a:t>
              </a:r>
              <a:r>
                <a:rPr lang="en-US" sz="1200" dirty="0">
                  <a:latin typeface="Bradley Hand ITC" panose="03070402050302030203" pitchFamily="66" charset="0"/>
                </a:rPr>
                <a:t> </a:t>
              </a:r>
              <a:r>
                <a:rPr lang="en-US" sz="1200" b="1" dirty="0">
                  <a:latin typeface="Bradley Hand ITC" panose="03070402050302030203" pitchFamily="66" charset="0"/>
                </a:rPr>
                <a:t>91</a:t>
              </a:r>
              <a:r>
                <a:rPr lang="en-US" sz="1200" dirty="0">
                  <a:latin typeface="Bradley Hand ITC" panose="03070402050302030203" pitchFamily="66" charset="0"/>
                </a:rPr>
                <a:t> (2016) 053002</a:t>
              </a:r>
              <a:r>
                <a:rPr lang="en-US" sz="1200" dirty="0" smtClean="0">
                  <a:latin typeface="Bradley Hand ITC" panose="03070402050302030203" pitchFamily="66" charset="0"/>
                  <a:hlinkClick r:id="rId9"/>
                </a:rPr>
                <a:t> </a:t>
              </a:r>
              <a:endParaRPr lang="en-US" sz="1200" dirty="0">
                <a:latin typeface="Bradley Hand ITC" panose="03070402050302030203" pitchFamily="66" charset="0"/>
              </a:endParaRPr>
            </a:p>
            <a:p>
              <a:r>
                <a:rPr lang="fr-FR" sz="1200" dirty="0" smtClean="0">
                  <a:latin typeface="Bradley Hand ITC" panose="03070402050302030203" pitchFamily="66" charset="0"/>
                </a:rPr>
                <a:t> </a:t>
              </a:r>
              <a:endParaRPr lang="en-US" sz="1200" dirty="0">
                <a:latin typeface="Bradley Hand ITC" panose="03070402050302030203" pitchFamily="66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055170" y="2479433"/>
              <a:ext cx="1587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Bradley Hand ITC" panose="03070402050302030203" pitchFamily="66" charset="0"/>
                </a:rPr>
                <a:t>Idaho N3LO pot.</a:t>
              </a:r>
              <a:endParaRPr lang="en-US" sz="1600" dirty="0">
                <a:latin typeface="Bradley Hand ITC" panose="03070402050302030203" pitchFamily="66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662010" y="2707840"/>
            <a:ext cx="3888908" cy="3616397"/>
            <a:chOff x="2436149" y="2000074"/>
            <a:chExt cx="3888908" cy="3616397"/>
          </a:xfrm>
        </p:grpSpPr>
        <p:pic>
          <p:nvPicPr>
            <p:cNvPr id="12493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352" y="2000074"/>
              <a:ext cx="3259705" cy="347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2436149" y="5339472"/>
              <a:ext cx="34772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Bradley Hand ITC" panose="03070402050302030203" pitchFamily="66" charset="0"/>
                </a:rPr>
                <a:t>K.M. </a:t>
              </a:r>
              <a:r>
                <a:rPr lang="en-US" sz="1200" dirty="0" err="1" smtClean="0">
                  <a:latin typeface="Bradley Hand ITC" panose="03070402050302030203" pitchFamily="66" charset="0"/>
                </a:rPr>
                <a:t>Nollett</a:t>
              </a:r>
              <a:r>
                <a:rPr lang="en-US" sz="1200" dirty="0" smtClean="0">
                  <a:latin typeface="Bradley Hand ITC" panose="03070402050302030203" pitchFamily="66" charset="0"/>
                </a:rPr>
                <a:t> et. al., Phys.Rev.Lett.99:022502,2007</a:t>
              </a:r>
              <a:endParaRPr lang="en-US" sz="1200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6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874107" y="29183"/>
            <a:ext cx="4968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Case of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little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interest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: S-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wave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50538" name="Picture 10" descr="https://smallbiztrends.com/wp-content/uploads/2011/10/6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0" y="1178750"/>
            <a:ext cx="4842409" cy="39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874107" y="29183"/>
            <a:ext cx="4968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Case of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little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interest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: S-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wave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57200" y="1223755"/>
            <a:ext cx="8048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omic Sans MS" panose="030F0702030302020204" pitchFamily="66" charset="0"/>
              </a:rPr>
              <a:t>Experimental</a:t>
            </a:r>
            <a:r>
              <a:rPr lang="fr-FR" dirty="0" smtClean="0">
                <a:latin typeface="Comic Sans MS" panose="030F0702030302020204" pitchFamily="66" charset="0"/>
              </a:rPr>
              <a:t> n-</a:t>
            </a:r>
            <a:r>
              <a:rPr lang="fr-FR" baseline="30000" dirty="0" smtClean="0">
                <a:latin typeface="Comic Sans MS" panose="030F0702030302020204" pitchFamily="66" charset="0"/>
              </a:rPr>
              <a:t>4</a:t>
            </a:r>
            <a:r>
              <a:rPr lang="fr-FR" dirty="0" smtClean="0">
                <a:latin typeface="Comic Sans MS" panose="030F0702030302020204" pitchFamily="66" charset="0"/>
              </a:rPr>
              <a:t>He </a:t>
            </a:r>
            <a:r>
              <a:rPr lang="fr-FR" dirty="0" err="1" smtClean="0">
                <a:latin typeface="Comic Sans MS" panose="030F0702030302020204" pitchFamily="66" charset="0"/>
              </a:rPr>
              <a:t>scattering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length</a:t>
            </a:r>
            <a:r>
              <a:rPr lang="fr-FR" dirty="0" smtClean="0">
                <a:latin typeface="Comic Sans MS" panose="030F0702030302020204" pitchFamily="66" charset="0"/>
              </a:rPr>
              <a:t> …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				</a:t>
            </a:r>
            <a:r>
              <a:rPr lang="fr-FR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nothing</a:t>
            </a:r>
            <a:r>
              <a:rPr lang="fr-FR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should</a:t>
            </a:r>
            <a:r>
              <a:rPr lang="fr-FR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be</a:t>
            </a:r>
            <a:r>
              <a:rPr lang="fr-FR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as </a:t>
            </a:r>
            <a:r>
              <a:rPr lang="fr-FR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easy</a:t>
            </a:r>
            <a:r>
              <a:rPr lang="fr-FR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to </a:t>
            </a:r>
            <a:r>
              <a:rPr lang="fr-FR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measure</a:t>
            </a:r>
            <a:r>
              <a:rPr lang="fr-FR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… </a:t>
            </a:r>
            <a:endParaRPr lang="en-US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462474"/>
              </p:ext>
            </p:extLst>
          </p:nvPr>
        </p:nvGraphicFramePr>
        <p:xfrm>
          <a:off x="228600" y="1763815"/>
          <a:ext cx="41751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6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1763815"/>
                        <a:ext cx="4175125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72210" y="4779150"/>
            <a:ext cx="4366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TUNL: </a:t>
            </a:r>
            <a:r>
              <a:rPr lang="fr-FR" sz="1400" dirty="0" smtClean="0">
                <a:latin typeface="Bradley Hand ITC" panose="03070402050302030203" pitchFamily="66" charset="0"/>
              </a:rPr>
              <a:t>D.R. </a:t>
            </a:r>
            <a:r>
              <a:rPr lang="fr-FR" sz="1400" dirty="0" err="1" smtClean="0">
                <a:latin typeface="Bradley Hand ITC" panose="03070402050302030203" pitchFamily="66" charset="0"/>
              </a:rPr>
              <a:t>Tilley</a:t>
            </a:r>
            <a:r>
              <a:rPr lang="fr-FR" sz="1400" dirty="0" smtClean="0">
                <a:latin typeface="Bradley Hand ITC" panose="03070402050302030203" pitchFamily="66" charset="0"/>
              </a:rPr>
              <a:t> et al.,</a:t>
            </a:r>
            <a:r>
              <a:rPr lang="en-US" sz="1400" dirty="0">
                <a:latin typeface="Bradley Hand ITC" panose="03070402050302030203" pitchFamily="66" charset="0"/>
              </a:rPr>
              <a:t> </a:t>
            </a:r>
            <a:r>
              <a:rPr lang="en-US" sz="1400" dirty="0" err="1">
                <a:latin typeface="Bradley Hand ITC" panose="03070402050302030203" pitchFamily="66" charset="0"/>
              </a:rPr>
              <a:t>Nucl</a:t>
            </a:r>
            <a:r>
              <a:rPr lang="en-US" sz="1400" dirty="0">
                <a:latin typeface="Bradley Hand ITC" panose="03070402050302030203" pitchFamily="66" charset="0"/>
              </a:rPr>
              <a:t>. Phys. </a:t>
            </a:r>
            <a:r>
              <a:rPr lang="en-US" sz="1400" b="1" dirty="0">
                <a:latin typeface="Bradley Hand ITC" panose="03070402050302030203" pitchFamily="66" charset="0"/>
              </a:rPr>
              <a:t>A708</a:t>
            </a:r>
            <a:r>
              <a:rPr lang="en-US" sz="1400" dirty="0">
                <a:latin typeface="Bradley Hand ITC" panose="03070402050302030203" pitchFamily="66" charset="0"/>
              </a:rPr>
              <a:t> (2002) 3</a:t>
            </a:r>
            <a:endParaRPr lang="fr-FR" sz="1400" dirty="0" smtClean="0">
              <a:latin typeface="Bradley Hand ITC" panose="03070402050302030203" pitchFamily="66" charset="0"/>
            </a:endParaRPr>
          </a:p>
          <a:p>
            <a:r>
              <a:rPr lang="fr-FR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NIST: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  <a:hlinkClick r:id="rId7"/>
              </a:rPr>
              <a:t>https://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  <a:hlinkClick r:id="rId7"/>
              </a:rPr>
              <a:t>www.ncnr.nist.gov</a:t>
            </a:r>
            <a:endParaRPr lang="fr-F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fr-FR" sz="1400" b="1" u="sng" dirty="0" err="1" smtClean="0">
                <a:latin typeface="Bradley Hand ITC" panose="03070402050302030203" pitchFamily="66" charset="0"/>
              </a:rPr>
              <a:t>Experimental</a:t>
            </a:r>
            <a:r>
              <a:rPr lang="fr-FR" sz="1400" b="1" u="sng" dirty="0" smtClean="0">
                <a:latin typeface="Bradley Hand ITC" panose="03070402050302030203" pitchFamily="66" charset="0"/>
              </a:rPr>
              <a:t> data:</a:t>
            </a:r>
          </a:p>
          <a:p>
            <a:r>
              <a:rPr lang="en-US" sz="1400" dirty="0" err="1" smtClean="0">
                <a:latin typeface="Bradley Hand ITC" panose="03070402050302030203" pitchFamily="66" charset="0"/>
              </a:rPr>
              <a:t>D.C.Rorer</a:t>
            </a:r>
            <a:r>
              <a:rPr lang="en-US" sz="1400" dirty="0" smtClean="0">
                <a:latin typeface="Bradley Hand ITC" panose="03070402050302030203" pitchFamily="66" charset="0"/>
              </a:rPr>
              <a:t> et al., </a:t>
            </a:r>
            <a:r>
              <a:rPr lang="en-US" sz="1400" dirty="0" err="1" smtClean="0">
                <a:latin typeface="Bradley Hand ITC" panose="03070402050302030203" pitchFamily="66" charset="0"/>
              </a:rPr>
              <a:t>Nucl</a:t>
            </a:r>
            <a:r>
              <a:rPr lang="en-US" sz="1400" dirty="0" smtClean="0">
                <a:latin typeface="Bradley Hand ITC" panose="03070402050302030203" pitchFamily="66" charset="0"/>
              </a:rPr>
              <a:t>. Phys</a:t>
            </a:r>
            <a:r>
              <a:rPr lang="en-US" sz="1400" b="1" dirty="0" smtClean="0">
                <a:latin typeface="Bradley Hand ITC" panose="03070402050302030203" pitchFamily="66" charset="0"/>
              </a:rPr>
              <a:t>. </a:t>
            </a:r>
            <a:r>
              <a:rPr lang="en-US" sz="1400" b="1" dirty="0">
                <a:latin typeface="Bradley Hand ITC" panose="03070402050302030203" pitchFamily="66" charset="0"/>
              </a:rPr>
              <a:t>A </a:t>
            </a:r>
            <a:r>
              <a:rPr lang="en-US" sz="1400" b="1" dirty="0" smtClean="0">
                <a:latin typeface="Bradley Hand ITC" panose="03070402050302030203" pitchFamily="66" charset="0"/>
              </a:rPr>
              <a:t>133 </a:t>
            </a:r>
            <a:r>
              <a:rPr lang="en-US" sz="1400" dirty="0" smtClean="0">
                <a:latin typeface="Bradley Hand ITC" panose="03070402050302030203" pitchFamily="66" charset="0"/>
              </a:rPr>
              <a:t>(1969) 410</a:t>
            </a:r>
          </a:p>
          <a:p>
            <a:r>
              <a:rPr lang="en-US" sz="1400" dirty="0" err="1">
                <a:latin typeface="Bradley Hand ITC" panose="03070402050302030203" pitchFamily="66" charset="0"/>
              </a:rPr>
              <a:t>S.F.Mughabghab</a:t>
            </a:r>
            <a:r>
              <a:rPr lang="en-US" sz="1400" dirty="0">
                <a:latin typeface="Bradley Hand ITC" panose="03070402050302030203" pitchFamily="66" charset="0"/>
              </a:rPr>
              <a:t>, </a:t>
            </a:r>
            <a:r>
              <a:rPr lang="en-US" sz="1400" dirty="0" smtClean="0">
                <a:latin typeface="Bradley Hand ITC" panose="03070402050302030203" pitchFamily="66" charset="0"/>
              </a:rPr>
              <a:t>Atlas </a:t>
            </a:r>
            <a:r>
              <a:rPr lang="en-US" sz="1400" dirty="0">
                <a:latin typeface="Bradley Hand ITC" panose="03070402050302030203" pitchFamily="66" charset="0"/>
              </a:rPr>
              <a:t>of Neutron </a:t>
            </a:r>
            <a:r>
              <a:rPr lang="en-US" sz="1400" dirty="0" smtClean="0">
                <a:latin typeface="Bradley Hand ITC" panose="03070402050302030203" pitchFamily="66" charset="0"/>
              </a:rPr>
              <a:t>Resonances (2006)</a:t>
            </a:r>
          </a:p>
          <a:p>
            <a:r>
              <a:rPr lang="en-US" sz="1400" dirty="0" err="1" smtClean="0">
                <a:latin typeface="Bradley Hand ITC" panose="03070402050302030203" pitchFamily="66" charset="0"/>
              </a:rPr>
              <a:t>R.Genin</a:t>
            </a:r>
            <a:r>
              <a:rPr lang="en-US" sz="1400" dirty="0" smtClean="0">
                <a:latin typeface="Bradley Hand ITC" panose="03070402050302030203" pitchFamily="66" charset="0"/>
              </a:rPr>
              <a:t> et al., Journal </a:t>
            </a:r>
            <a:r>
              <a:rPr lang="en-US" sz="1400" dirty="0">
                <a:latin typeface="Bradley Hand ITC" panose="03070402050302030203" pitchFamily="66" charset="0"/>
              </a:rPr>
              <a:t>de Physique </a:t>
            </a:r>
            <a:r>
              <a:rPr lang="en-US" sz="1400" b="1" dirty="0" smtClean="0">
                <a:latin typeface="Bradley Hand ITC" panose="03070402050302030203" pitchFamily="66" charset="0"/>
              </a:rPr>
              <a:t>24</a:t>
            </a:r>
            <a:r>
              <a:rPr lang="en-US" sz="1400" dirty="0" smtClean="0">
                <a:latin typeface="Bradley Hand ITC" panose="03070402050302030203" pitchFamily="66" charset="0"/>
              </a:rPr>
              <a:t> (1963) 21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8269"/>
              </p:ext>
            </p:extLst>
          </p:nvPr>
        </p:nvGraphicFramePr>
        <p:xfrm>
          <a:off x="4627657" y="2348880"/>
          <a:ext cx="3851085" cy="238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53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Coh</a:t>
                      </a:r>
                      <a:r>
                        <a:rPr lang="fr-FR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 (</a:t>
                      </a:r>
                      <a:r>
                        <a:rPr lang="fr-FR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fm</a:t>
                      </a:r>
                      <a:r>
                        <a:rPr lang="fr-FR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Inc</a:t>
                      </a:r>
                      <a:r>
                        <a:rPr lang="fr-FR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b (</a:t>
                      </a:r>
                      <a:r>
                        <a:rPr lang="fr-FR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fm</a:t>
                      </a:r>
                      <a:r>
                        <a:rPr lang="fr-FR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r>
                        <a:rPr lang="fr-FR" sz="1400" baseline="30000" dirty="0" smtClean="0"/>
                        <a:t>1</a:t>
                      </a:r>
                      <a:r>
                        <a:rPr lang="fr-FR" sz="1400" dirty="0" smtClean="0"/>
                        <a:t>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-3.7406(11)</a:t>
                      </a:r>
                    </a:p>
                    <a:p>
                      <a:r>
                        <a:rPr lang="fr-FR" sz="1400" dirty="0" smtClean="0"/>
                        <a:t>-3.79406(11)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25.274(9)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30000" dirty="0" smtClean="0"/>
                        <a:t>2</a:t>
                      </a:r>
                      <a:r>
                        <a:rPr lang="fr-FR" sz="1400" dirty="0" smtClean="0"/>
                        <a:t>H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6.671(4)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4.04(3)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30000" dirty="0" smtClean="0"/>
                        <a:t>3</a:t>
                      </a:r>
                      <a:r>
                        <a:rPr lang="fr-FR" sz="1400" dirty="0" smtClean="0"/>
                        <a:t>H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4.792(27)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-1.04(17)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30000" dirty="0" smtClean="0"/>
                        <a:t>3</a:t>
                      </a:r>
                      <a:r>
                        <a:rPr lang="fr-FR" sz="1400" dirty="0" smtClean="0"/>
                        <a:t>He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5.74(7)-1.483(2)</a:t>
                      </a:r>
                      <a:r>
                        <a:rPr lang="en-US" sz="1400" i="1" dirty="0" smtClean="0"/>
                        <a:t>i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-2.5(6)+2.568(3)</a:t>
                      </a:r>
                      <a:r>
                        <a:rPr lang="en-US" sz="1400" i="1" dirty="0" smtClean="0"/>
                        <a:t>i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30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He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3.26(3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3.07(2)</a:t>
                      </a:r>
                      <a:r>
                        <a:rPr lang="fr-FR" sz="14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fr-FR" sz="1400" i="0" baseline="0" dirty="0" smtClean="0">
                          <a:solidFill>
                            <a:srgbClr val="FF0000"/>
                          </a:solidFill>
                        </a:rPr>
                        <a:t>TUNL</a:t>
                      </a:r>
                      <a:endParaRPr lang="en-US" sz="140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887035" y="1979548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NIST (Neutron News 3, 1992)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874107" y="29183"/>
            <a:ext cx="4968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Case of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little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interest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: S-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wave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1213" y="4644135"/>
            <a:ext cx="53058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TUNL: </a:t>
            </a:r>
            <a:r>
              <a:rPr lang="fr-FR" sz="1200" dirty="0" smtClean="0">
                <a:latin typeface="Bradley Hand ITC" panose="03070402050302030203" pitchFamily="66" charset="0"/>
              </a:rPr>
              <a:t>D.R. </a:t>
            </a:r>
            <a:r>
              <a:rPr lang="fr-FR" sz="1200" dirty="0" err="1" smtClean="0">
                <a:latin typeface="Bradley Hand ITC" panose="03070402050302030203" pitchFamily="66" charset="0"/>
              </a:rPr>
              <a:t>Tilley</a:t>
            </a:r>
            <a:r>
              <a:rPr lang="fr-FR" sz="1200" dirty="0" smtClean="0">
                <a:latin typeface="Bradley Hand ITC" panose="03070402050302030203" pitchFamily="66" charset="0"/>
              </a:rPr>
              <a:t> et al.,</a:t>
            </a:r>
            <a:r>
              <a:rPr lang="en-US" sz="1200" dirty="0">
                <a:latin typeface="Bradley Hand ITC" panose="03070402050302030203" pitchFamily="66" charset="0"/>
              </a:rPr>
              <a:t> </a:t>
            </a:r>
            <a:r>
              <a:rPr lang="en-US" sz="1200" dirty="0" err="1">
                <a:latin typeface="Bradley Hand ITC" panose="03070402050302030203" pitchFamily="66" charset="0"/>
              </a:rPr>
              <a:t>Nucl</a:t>
            </a:r>
            <a:r>
              <a:rPr lang="en-US" sz="1200" dirty="0">
                <a:latin typeface="Bradley Hand ITC" panose="03070402050302030203" pitchFamily="66" charset="0"/>
              </a:rPr>
              <a:t>. Phys. </a:t>
            </a:r>
            <a:r>
              <a:rPr lang="en-US" sz="1200" b="1" dirty="0">
                <a:latin typeface="Bradley Hand ITC" panose="03070402050302030203" pitchFamily="66" charset="0"/>
              </a:rPr>
              <a:t>A708</a:t>
            </a:r>
            <a:r>
              <a:rPr lang="en-US" sz="1200" dirty="0">
                <a:latin typeface="Bradley Hand ITC" panose="03070402050302030203" pitchFamily="66" charset="0"/>
              </a:rPr>
              <a:t> (2002) 3</a:t>
            </a:r>
            <a:endParaRPr lang="fr-FR" sz="1200" dirty="0" smtClean="0">
              <a:latin typeface="Bradley Hand ITC" panose="03070402050302030203" pitchFamily="66" charset="0"/>
            </a:endParaRPr>
          </a:p>
          <a:p>
            <a:r>
              <a:rPr lang="fr-FR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NIST: 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  <a:hlinkClick r:id="rId5"/>
              </a:rPr>
              <a:t>https://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  <a:hlinkClick r:id="rId5"/>
              </a:rPr>
              <a:t>www.ncnr.nist.gov</a:t>
            </a:r>
            <a:endParaRPr lang="fr-FR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S. Ali PSA: S. Ali et al., </a:t>
            </a:r>
            <a:r>
              <a:rPr lang="fr-FR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Rev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. </a:t>
            </a:r>
            <a:r>
              <a:rPr lang="fr-FR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Mod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. Phys. </a:t>
            </a:r>
            <a:r>
              <a:rPr lang="fr-F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57 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(1985) 923</a:t>
            </a:r>
          </a:p>
          <a:p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Bang-Gignoux pot: J. Bang, C. Gignoux, </a:t>
            </a:r>
            <a:r>
              <a:rPr lang="en-US" sz="1200" dirty="0" err="1">
                <a:latin typeface="Bradley Hand ITC" panose="03070402050302030203" pitchFamily="66" charset="0"/>
              </a:rPr>
              <a:t>Nucl</a:t>
            </a:r>
            <a:r>
              <a:rPr lang="en-US" sz="1200" dirty="0">
                <a:latin typeface="Bradley Hand ITC" panose="03070402050302030203" pitchFamily="66" charset="0"/>
              </a:rPr>
              <a:t>. Phys. </a:t>
            </a:r>
            <a:r>
              <a:rPr lang="en-US" sz="1200" smtClean="0">
                <a:latin typeface="Bradley Hand ITC" panose="03070402050302030203" pitchFamily="66" charset="0"/>
              </a:rPr>
              <a:t>A 313 </a:t>
            </a:r>
            <a:r>
              <a:rPr lang="en-US" sz="1200" dirty="0">
                <a:latin typeface="Bradley Hand ITC" panose="03070402050302030203" pitchFamily="66" charset="0"/>
              </a:rPr>
              <a:t>(</a:t>
            </a:r>
            <a:r>
              <a:rPr lang="en-US" sz="1200">
                <a:latin typeface="Bradley Hand ITC" panose="03070402050302030203" pitchFamily="66" charset="0"/>
              </a:rPr>
              <a:t>1979</a:t>
            </a:r>
            <a:r>
              <a:rPr lang="en-US" sz="1200" smtClean="0">
                <a:latin typeface="Bradley Hand ITC" panose="03070402050302030203" pitchFamily="66" charset="0"/>
              </a:rPr>
              <a:t>) 119</a:t>
            </a:r>
            <a:endParaRPr lang="fr-FR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NCSMC: </a:t>
            </a:r>
            <a:r>
              <a:rPr lang="en-US" sz="1200" dirty="0">
                <a:latin typeface="Bradley Hand ITC" panose="03070402050302030203" pitchFamily="66" charset="0"/>
              </a:rPr>
              <a:t>P. </a:t>
            </a:r>
            <a:r>
              <a:rPr lang="en-US" sz="1200" dirty="0" err="1">
                <a:latin typeface="Bradley Hand ITC" panose="03070402050302030203" pitchFamily="66" charset="0"/>
              </a:rPr>
              <a:t>Navratil</a:t>
            </a:r>
            <a:r>
              <a:rPr lang="en-US" sz="1200" dirty="0">
                <a:latin typeface="Bradley Hand ITC" panose="03070402050302030203" pitchFamily="66" charset="0"/>
              </a:rPr>
              <a:t> et al., </a:t>
            </a:r>
            <a:r>
              <a:rPr lang="en-US" sz="1200" dirty="0" err="1">
                <a:latin typeface="Bradley Hand ITC" panose="03070402050302030203" pitchFamily="66" charset="0"/>
              </a:rPr>
              <a:t>Physica</a:t>
            </a:r>
            <a:r>
              <a:rPr lang="en-US" sz="1200" dirty="0">
                <a:latin typeface="Bradley Hand ITC" panose="03070402050302030203" pitchFamily="66" charset="0"/>
              </a:rPr>
              <a:t> </a:t>
            </a:r>
            <a:r>
              <a:rPr lang="en-US" sz="1200" dirty="0" err="1">
                <a:latin typeface="Bradley Hand ITC" panose="03070402050302030203" pitchFamily="66" charset="0"/>
              </a:rPr>
              <a:t>Scripta</a:t>
            </a:r>
            <a:r>
              <a:rPr lang="en-US" sz="1200" dirty="0">
                <a:latin typeface="Bradley Hand ITC" panose="03070402050302030203" pitchFamily="66" charset="0"/>
              </a:rPr>
              <a:t> </a:t>
            </a:r>
            <a:r>
              <a:rPr lang="en-US" sz="1200" b="1" dirty="0">
                <a:latin typeface="Bradley Hand ITC" panose="03070402050302030203" pitchFamily="66" charset="0"/>
              </a:rPr>
              <a:t>91</a:t>
            </a:r>
            <a:r>
              <a:rPr lang="en-US" sz="1200" dirty="0">
                <a:latin typeface="Bradley Hand ITC" panose="03070402050302030203" pitchFamily="66" charset="0"/>
              </a:rPr>
              <a:t> (2016) 053002</a:t>
            </a:r>
            <a:r>
              <a:rPr lang="en-US" sz="1200" dirty="0">
                <a:latin typeface="Bradley Hand ITC" panose="03070402050302030203" pitchFamily="66" charset="0"/>
                <a:hlinkClick r:id="rId6"/>
              </a:rPr>
              <a:t> </a:t>
            </a:r>
            <a:endParaRPr lang="fr-FR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GFMC: K.M. </a:t>
            </a:r>
            <a:r>
              <a:rPr lang="fr-FR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Nollett</a:t>
            </a:r>
            <a:r>
              <a:rPr lang="fr-F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,  </a:t>
            </a:r>
            <a:r>
              <a:rPr lang="en-US" sz="1200" dirty="0" smtClean="0">
                <a:latin typeface="Bradley Hand ITC" panose="03070402050302030203" pitchFamily="66" charset="0"/>
              </a:rPr>
              <a:t>PRL</a:t>
            </a:r>
            <a:r>
              <a:rPr lang="en-US" sz="1200" b="1" dirty="0" smtClean="0">
                <a:latin typeface="Bradley Hand ITC" panose="03070402050302030203" pitchFamily="66" charset="0"/>
              </a:rPr>
              <a:t>99</a:t>
            </a:r>
            <a:r>
              <a:rPr lang="en-US" sz="1200" dirty="0" smtClean="0">
                <a:latin typeface="Bradley Hand ITC" panose="03070402050302030203" pitchFamily="66" charset="0"/>
              </a:rPr>
              <a:t>, 022502 </a:t>
            </a:r>
            <a:r>
              <a:rPr lang="en-US" sz="1200" dirty="0">
                <a:latin typeface="Bradley Hand ITC" panose="03070402050302030203" pitchFamily="66" charset="0"/>
              </a:rPr>
              <a:t>(2007)</a:t>
            </a:r>
          </a:p>
          <a:p>
            <a:endParaRPr lang="fr-F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90594"/>
              </p:ext>
            </p:extLst>
          </p:nvPr>
        </p:nvGraphicFramePr>
        <p:xfrm>
          <a:off x="217190" y="728700"/>
          <a:ext cx="5594181" cy="388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2" name="Graph" r:id="rId7" imgW="4176720" imgH="2901600" progId="Origin50.Graph">
                  <p:embed/>
                </p:oleObj>
              </mc:Choice>
              <mc:Fallback>
                <p:oleObj name="Graph" r:id="rId7" imgW="4176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7190" y="728700"/>
                        <a:ext cx="5594181" cy="3886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4788"/>
              </p:ext>
            </p:extLst>
          </p:nvPr>
        </p:nvGraphicFramePr>
        <p:xfrm>
          <a:off x="4662010" y="2708725"/>
          <a:ext cx="5074368" cy="352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3" name="Graph" r:id="rId9" imgW="4175640" imgH="2901600" progId="Origin50.Graph">
                  <p:embed/>
                </p:oleObj>
              </mc:Choice>
              <mc:Fallback>
                <p:oleObj name="Graph" r:id="rId9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62010" y="2708725"/>
                        <a:ext cx="5074368" cy="352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5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372200" y="19455"/>
            <a:ext cx="2646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H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resonances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?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4" y="549534"/>
            <a:ext cx="8415315" cy="301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" y="3474005"/>
            <a:ext cx="388620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6" y="4454047"/>
            <a:ext cx="3718560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3" y="5086507"/>
            <a:ext cx="4000500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22" y="3223417"/>
            <a:ext cx="384810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79" y="3288000"/>
            <a:ext cx="3694405" cy="296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946817" y="1178750"/>
            <a:ext cx="3505503" cy="1620180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372200" y="19455"/>
            <a:ext cx="2646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H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resonances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?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3695"/>
            <a:ext cx="8686800" cy="216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3203975"/>
            <a:ext cx="397002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2" y="2985383"/>
            <a:ext cx="3695700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5" y="2853605"/>
            <a:ext cx="390144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6525" y="4599130"/>
            <a:ext cx="8722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How to </a:t>
            </a:r>
            <a:r>
              <a:rPr lang="fr-FR" dirty="0" err="1" smtClean="0">
                <a:latin typeface="Comic Sans MS" panose="030F0702030302020204" pitchFamily="66" charset="0"/>
              </a:rPr>
              <a:t>handle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resonances</a:t>
            </a:r>
            <a:r>
              <a:rPr lang="fr-FR" dirty="0" smtClean="0">
                <a:latin typeface="Comic Sans MS" panose="030F0702030302020204" pitchFamily="66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Direct </a:t>
            </a:r>
            <a:r>
              <a:rPr lang="fr-FR" dirty="0" err="1" smtClean="0">
                <a:latin typeface="Comic Sans MS" panose="030F0702030302020204" pitchFamily="66" charset="0"/>
              </a:rPr>
              <a:t>methods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with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Kapur-Peierls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bc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fr-FR" dirty="0" smtClean="0">
                <a:latin typeface="Comic Sans MS" panose="030F0702030302020204" pitchFamily="66" charset="0"/>
              </a:rPr>
              <a:t>..									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complicated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3-body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boundary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Comic Sans MS" panose="030F0702030302020204" pitchFamily="66" charset="0"/>
              </a:rPr>
              <a:t>Complex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scaling</a:t>
            </a:r>
            <a:endParaRPr lang="fr-FR" dirty="0" smtClean="0">
              <a:latin typeface="Comic Sans MS" panose="030F0702030302020204" pitchFamily="66" charset="0"/>
            </a:endParaRPr>
          </a:p>
          <a:p>
            <a:pPr lvl="1"/>
            <a:r>
              <a:rPr lang="fr-FR" dirty="0">
                <a:latin typeface="Comic Sans MS" panose="030F0702030302020204" pitchFamily="66" charset="0"/>
              </a:rPr>
              <a:t>	</a:t>
            </a:r>
            <a:r>
              <a:rPr lang="fr-FR" dirty="0" smtClean="0">
                <a:latin typeface="Comic Sans MS" panose="030F0702030302020204" pitchFamily="66" charset="0"/>
              </a:rPr>
              <a:t>			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expensive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difficulties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with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broad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resonances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48073" y="3744035"/>
            <a:ext cx="414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Approximate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dynamics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of </a:t>
            </a:r>
            <a:r>
              <a:rPr lang="fr-FR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H, no full 5-body </a:t>
            </a:r>
            <a:r>
              <a:rPr lang="fr-F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dynamics</a:t>
            </a:r>
            <a:endParaRPr lang="fr-FR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7317305" y="0"/>
            <a:ext cx="166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Contents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8600" y="1582853"/>
            <a:ext cx="80468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Solution of the 3-5 body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Faddeev-Yakubovsky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equations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for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nuclear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systems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Some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n-</a:t>
            </a:r>
            <a:r>
              <a:rPr lang="fr-FR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scattering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Resonances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in </a:t>
            </a:r>
            <a:r>
              <a:rPr lang="fr-FR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5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2630678" y="19455"/>
            <a:ext cx="6513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Extrapolation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is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a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flourishing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business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38242" name="Picture 2" descr="http://imgs.xkcd.com/comics/extrapolat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" y="484109"/>
            <a:ext cx="439102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13" y="1088740"/>
            <a:ext cx="5069577" cy="120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3" y="3293985"/>
            <a:ext cx="4391270" cy="77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3" y="4068663"/>
            <a:ext cx="3324355" cy="271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91" y="2643952"/>
            <a:ext cx="3690409" cy="323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1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2623645" y="25460"/>
            <a:ext cx="6513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Extrapolation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is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a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flourishing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business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27133"/>
              </p:ext>
            </p:extLst>
          </p:nvPr>
        </p:nvGraphicFramePr>
        <p:xfrm>
          <a:off x="228600" y="2602987"/>
          <a:ext cx="41751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3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2602987"/>
                        <a:ext cx="4175125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01739" y="5468662"/>
                <a:ext cx="4378122" cy="568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0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Analytic </a:t>
                </a:r>
                <a:r>
                  <a:rPr lang="fr-FR" sz="1400" b="0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behavior</a:t>
                </a:r>
                <a:r>
                  <a:rPr lang="fr-FR" sz="1400" b="0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in the </a:t>
                </a:r>
                <a:r>
                  <a:rPr lang="fr-FR" sz="1400" b="0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vicinity</a:t>
                </a:r>
                <a:r>
                  <a:rPr lang="fr-FR" sz="1400" b="0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of the </a:t>
                </a:r>
                <a:r>
                  <a:rPr lang="fr-FR" sz="1400" b="0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branching</a:t>
                </a:r>
                <a:r>
                  <a:rPr lang="fr-FR" sz="1400" b="0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4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fr-FR" sz="1400" dirty="0">
                          <a:solidFill>
                            <a:srgbClr val="FF0000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r-FR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39" y="5468662"/>
                <a:ext cx="4378122" cy="568682"/>
              </a:xfrm>
              <a:prstGeom prst="rect">
                <a:avLst/>
              </a:prstGeom>
              <a:blipFill rotWithShape="1">
                <a:blip r:embed="rId7"/>
                <a:stretch>
                  <a:fillRect l="-418" t="-1075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égende encadrée 1 4"/>
          <p:cNvSpPr/>
          <p:nvPr/>
        </p:nvSpPr>
        <p:spPr>
          <a:xfrm rot="16200000">
            <a:off x="2187361" y="3962686"/>
            <a:ext cx="450050" cy="494075"/>
          </a:xfrm>
          <a:prstGeom prst="borderCallout1">
            <a:avLst>
              <a:gd name="adj1" fmla="val 18750"/>
              <a:gd name="adj2" fmla="val -8333"/>
              <a:gd name="adj3" fmla="val -85266"/>
              <a:gd name="adj4" fmla="val -212726"/>
            </a:avLst>
          </a:prstGeom>
          <a:noFill/>
          <a:ln w="63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-31650" y="2218746"/>
                <a:ext cx="53105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latin typeface="Bradley Hand ITC" panose="03070402050302030203" pitchFamily="66" charset="0"/>
                  </a:rPr>
                  <a:t>Trajectory of the S-matrix pole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with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a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coupling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constant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/>
                      </a:rPr>
                      <m:t>𝜆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latin typeface="Bradley Hand ITC" panose="03070402050302030203" pitchFamily="66" charset="0"/>
                  </a:rPr>
                  <a:t>with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b="0" i="0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650" y="2218746"/>
                <a:ext cx="5310590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3774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6555" y="2858372"/>
                <a:ext cx="1035115" cy="697776"/>
              </a:xfrm>
              <a:prstGeom prst="wedgeRectCallout">
                <a:avLst>
                  <a:gd name="adj1" fmla="val 124613"/>
                  <a:gd name="adj2" fmla="val 137012"/>
                </a:avLst>
              </a:prstGeom>
              <a:noFill/>
              <a:ln w="63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 err="1" smtClean="0">
                    <a:solidFill>
                      <a:srgbClr val="0066FF"/>
                    </a:solidFill>
                    <a:latin typeface="Bradley Hand ITC" panose="03070402050302030203" pitchFamily="66" charset="0"/>
                  </a:rPr>
                  <a:t>Algebraic</a:t>
                </a:r>
                <a:r>
                  <a:rPr lang="fr-FR" sz="1200" b="1" dirty="0" smtClean="0">
                    <a:solidFill>
                      <a:srgbClr val="0066FF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200" b="1" dirty="0" err="1" smtClean="0">
                    <a:solidFill>
                      <a:srgbClr val="0066FF"/>
                    </a:solidFill>
                    <a:latin typeface="Bradley Hand ITC" panose="03070402050302030203" pitchFamily="66" charset="0"/>
                  </a:rPr>
                  <a:t>branching</a:t>
                </a:r>
                <a:r>
                  <a:rPr lang="fr-FR" sz="1200" b="1" dirty="0" smtClean="0">
                    <a:solidFill>
                      <a:srgbClr val="0066FF"/>
                    </a:solidFill>
                    <a:latin typeface="Bradley Hand ITC" panose="03070402050302030203" pitchFamily="66" charset="0"/>
                  </a:rPr>
                  <a:t> point </a:t>
                </a:r>
                <a14:m>
                  <m:oMath xmlns:m="http://schemas.openxmlformats.org/officeDocument/2006/math">
                    <m:r>
                      <a:rPr lang="fr-FR" sz="1200" i="1" smtClean="0">
                        <a:solidFill>
                          <a:srgbClr val="0066FF"/>
                        </a:solidFill>
                        <a:latin typeface="Cambria Math"/>
                      </a:rPr>
                      <m:t>𝜆</m:t>
                    </m:r>
                    <m:sSub>
                      <m:sSubPr>
                        <m:ctrlPr>
                          <a:rPr lang="fr-FR" sz="12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 smtClean="0">
                            <a:solidFill>
                              <a:srgbClr val="0066FF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fr-FR" sz="12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fr-FR" sz="12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200" b="1" dirty="0" smtClean="0">
                    <a:solidFill>
                      <a:srgbClr val="0066FF"/>
                    </a:solidFill>
                    <a:latin typeface="Bradley Hand ITC" panose="03070402050302030203" pitchFamily="66" charset="0"/>
                  </a:rPr>
                  <a:t>  </a:t>
                </a:r>
                <a:endParaRPr lang="en-US" sz="1200" b="1" dirty="0">
                  <a:solidFill>
                    <a:srgbClr val="0066FF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2858372"/>
                <a:ext cx="1035115" cy="697776"/>
              </a:xfrm>
              <a:prstGeom prst="wedgeRectCallout">
                <a:avLst>
                  <a:gd name="adj1" fmla="val 124613"/>
                  <a:gd name="adj2" fmla="val 137012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 w="6350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412386" y="3294538"/>
                <a:ext cx="1091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Bound state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008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386" y="3294538"/>
                <a:ext cx="1091966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1676" t="-1163" r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131840" y="4658572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Resonance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008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658572"/>
                <a:ext cx="986167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852" t="-1163" r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01739" y="4658572"/>
                <a:ext cx="13372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Anti-resonance</a:t>
                </a:r>
                <a:endParaRPr lang="fr-FR" sz="1400" b="1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008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39" y="4658572"/>
                <a:ext cx="1337226" cy="523220"/>
              </a:xfrm>
              <a:prstGeom prst="rect">
                <a:avLst/>
              </a:prstGeom>
              <a:blipFill rotWithShape="1">
                <a:blip r:embed="rId12"/>
                <a:stretch>
                  <a:fillRect l="-1370" t="-1163" r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28600" y="728700"/>
                <a:ext cx="87538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latin typeface="Bradley Hand ITC" panose="03070402050302030203" pitchFamily="66" charset="0"/>
                  </a:rPr>
                  <a:t>In QM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scattering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problem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the « 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Energy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manifold » 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E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not an axis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, but a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two-dimensional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Riemann </a:t>
                </a:r>
                <a:r>
                  <a:rPr lang="fr-FR" sz="1400" dirty="0" err="1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sheet</a:t>
                </a:r>
                <a:r>
                  <a:rPr lang="fr-FR" sz="1400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Bradley Hand ITC" panose="03070402050302030203" pitchFamily="66" charset="0"/>
                  </a:rPr>
                  <a:t>When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moving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from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bound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state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region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(axis!) to continuum one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should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take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into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account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the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proper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analytical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behavior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: 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branching points + non-trivial </a:t>
                </a:r>
                <a:r>
                  <a:rPr lang="fr-FR" sz="1400" b="1" dirty="0" err="1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dependence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𝒌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/>
                      </a:rPr>
                      <m:t>𝝀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𝑽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fr-FR" sz="1400" b="1" i="1" dirty="0" smtClean="0">
                  <a:latin typeface="Bradley Hand ITC" panose="03070402050302030203" pitchFamily="66" charset="0"/>
                </a:endParaRPr>
              </a:p>
              <a:p>
                <a:r>
                  <a:rPr lang="fr-FR" sz="1400" dirty="0" smtClean="0">
                    <a:latin typeface="Bradley Hand ITC" panose="03070402050302030203" pitchFamily="66" charset="0"/>
                  </a:rPr>
                  <a:t>  </a:t>
                </a:r>
                <a:endParaRPr lang="en-US" sz="1400" dirty="0"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28700"/>
                <a:ext cx="8753890" cy="954107"/>
              </a:xfrm>
              <a:prstGeom prst="rect">
                <a:avLst/>
              </a:prstGeom>
              <a:blipFill rotWithShape="1">
                <a:blip r:embed="rId13"/>
                <a:stretch>
                  <a:fillRect l="-139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97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50" y="1403775"/>
            <a:ext cx="3075950" cy="208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0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2623645" y="25460"/>
            <a:ext cx="6513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Extrapolation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is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a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flourishing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business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775104"/>
              </p:ext>
            </p:extLst>
          </p:nvPr>
        </p:nvGraphicFramePr>
        <p:xfrm>
          <a:off x="1514940" y="1718810"/>
          <a:ext cx="5703295" cy="3964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8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4940" y="1718810"/>
                        <a:ext cx="5703295" cy="3964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28600" y="728700"/>
                <a:ext cx="875389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latin typeface="Bradley Hand ITC" panose="03070402050302030203" pitchFamily="66" charset="0"/>
                  </a:rPr>
                  <a:t>In QM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scattering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problem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the « 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Energy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manifold » 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E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not an axis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, but a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two-dimensional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Riemann </a:t>
                </a:r>
                <a:r>
                  <a:rPr lang="fr-FR" sz="1400" dirty="0" err="1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sheet</a:t>
                </a:r>
                <a:r>
                  <a:rPr lang="fr-FR" sz="1400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Bradley Hand ITC" panose="03070402050302030203" pitchFamily="66" charset="0"/>
                  </a:rPr>
                  <a:t>When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moving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from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bound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state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region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(axis!) to continuum one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should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take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into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account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the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proper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analytical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behavior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: 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branching points + non-trivial </a:t>
                </a:r>
                <a:r>
                  <a:rPr lang="fr-FR" sz="1400" b="1" dirty="0" err="1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dependence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𝒌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/>
                      </a:rPr>
                      <m:t>𝝀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𝑽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fr-FR" sz="1400" b="1" i="1" dirty="0" smtClean="0">
                  <a:latin typeface="Bradley Hand ITC" panose="03070402050302030203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If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it</a:t>
                </a:r>
                <a:r>
                  <a:rPr lang="fr-FR" sz="1400" b="1" dirty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is</a:t>
                </a:r>
                <a:r>
                  <a:rPr lang="fr-FR" sz="1400" b="1" dirty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 not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done</a:t>
                </a:r>
                <a:r>
                  <a:rPr lang="fr-FR" sz="1400" b="1" dirty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properly</a:t>
                </a:r>
                <a:r>
                  <a:rPr lang="fr-FR" sz="1400" b="1" dirty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…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there</a:t>
                </a:r>
                <a:r>
                  <a:rPr lang="fr-FR" sz="1400" b="1" dirty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 are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some</a:t>
                </a:r>
                <a:r>
                  <a:rPr lang="fr-FR" sz="1400" b="1" dirty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risks</a:t>
                </a:r>
                <a:endParaRPr lang="fr-FR" sz="1400" b="1" i="1" dirty="0">
                  <a:solidFill>
                    <a:srgbClr val="C00000"/>
                  </a:solidFill>
                  <a:latin typeface="Bradley Hand ITC" panose="03070402050302030203" pitchFamily="66" charset="0"/>
                </a:endParaRPr>
              </a:p>
              <a:p>
                <a:endParaRPr lang="fr-FR" sz="1400" b="1" i="1" dirty="0" smtClean="0">
                  <a:latin typeface="Bradley Hand ITC" panose="03070402050302030203" pitchFamily="66" charset="0"/>
                </a:endParaRPr>
              </a:p>
              <a:p>
                <a:r>
                  <a:rPr lang="fr-FR" sz="1400" dirty="0" smtClean="0">
                    <a:latin typeface="Bradley Hand ITC" panose="03070402050302030203" pitchFamily="66" charset="0"/>
                  </a:rPr>
                  <a:t>  </a:t>
                </a:r>
                <a:endParaRPr lang="en-US" sz="1400" dirty="0"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28700"/>
                <a:ext cx="8753890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139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3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 rotWithShape="1"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102170" y="4194085"/>
                <a:ext cx="1789849" cy="7541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i="1">
                          <a:latin typeface="Cambria Math"/>
                        </a:rPr>
                        <m:t>=−236.5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−0.6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/3.5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70" y="4194085"/>
                <a:ext cx="1789849" cy="754181"/>
              </a:xfrm>
              <a:prstGeom prst="rect">
                <a:avLst/>
              </a:prstGeom>
              <a:blipFill rotWithShape="1">
                <a:blip r:embed="rId8"/>
                <a:stretch>
                  <a:fillRect t="-317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380156"/>
              </p:ext>
            </p:extLst>
          </p:nvPr>
        </p:nvGraphicFramePr>
        <p:xfrm>
          <a:off x="85416" y="2665995"/>
          <a:ext cx="5010768" cy="348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7" name="Graph" r:id="rId10" imgW="4175640" imgH="2901600" progId="Origin50.Graph">
                  <p:embed/>
                </p:oleObj>
              </mc:Choice>
              <mc:Fallback>
                <p:oleObj name="Graph" r:id="rId10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416" y="2665995"/>
                        <a:ext cx="5010768" cy="3481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02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 rotWithShape="1"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102170" y="4194085"/>
                <a:ext cx="1789849" cy="7541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i="1">
                          <a:latin typeface="Cambria Math"/>
                        </a:rPr>
                        <m:t>=−236.5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−0.6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/3.5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70" y="4194085"/>
                <a:ext cx="1789849" cy="754181"/>
              </a:xfrm>
              <a:prstGeom prst="rect">
                <a:avLst/>
              </a:prstGeom>
              <a:blipFill rotWithShape="1">
                <a:blip r:embed="rId8"/>
                <a:stretch>
                  <a:fillRect t="-317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984071"/>
              </p:ext>
            </p:extLst>
          </p:nvPr>
        </p:nvGraphicFramePr>
        <p:xfrm>
          <a:off x="85416" y="2665995"/>
          <a:ext cx="5010768" cy="348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6" name="Graph" r:id="rId10" imgW="4175640" imgH="2901600" progId="Origin50.Graph">
                  <p:embed/>
                </p:oleObj>
              </mc:Choice>
              <mc:Fallback>
                <p:oleObj name="Graph" r:id="rId10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416" y="2665995"/>
                        <a:ext cx="5010768" cy="3481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9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 rotWithShape="1"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102170" y="4194085"/>
                <a:ext cx="1789849" cy="7541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i="1">
                          <a:latin typeface="Cambria Math"/>
                        </a:rPr>
                        <m:t>=−236.5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−0.6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/3.5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70" y="4194085"/>
                <a:ext cx="1789849" cy="754181"/>
              </a:xfrm>
              <a:prstGeom prst="rect">
                <a:avLst/>
              </a:prstGeom>
              <a:blipFill rotWithShape="1">
                <a:blip r:embed="rId8"/>
                <a:stretch>
                  <a:fillRect t="-317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921942"/>
              </p:ext>
            </p:extLst>
          </p:nvPr>
        </p:nvGraphicFramePr>
        <p:xfrm>
          <a:off x="85416" y="2665995"/>
          <a:ext cx="5010768" cy="348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0" name="Graph" r:id="rId10" imgW="4175640" imgH="2901600" progId="Origin50.Graph">
                  <p:embed/>
                </p:oleObj>
              </mc:Choice>
              <mc:Fallback>
                <p:oleObj name="Graph" r:id="rId10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416" y="2665995"/>
                        <a:ext cx="5010768" cy="3481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9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 rotWithShape="1"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102170" y="4194085"/>
                <a:ext cx="1789849" cy="7541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i="1">
                          <a:latin typeface="Cambria Math"/>
                        </a:rPr>
                        <m:t>=−236.5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−0.6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70" y="4194085"/>
                <a:ext cx="1789849" cy="754181"/>
              </a:xfrm>
              <a:prstGeom prst="rect">
                <a:avLst/>
              </a:prstGeom>
              <a:blipFill rotWithShape="1">
                <a:blip r:embed="rId8"/>
                <a:stretch>
                  <a:fillRect t="-317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91200"/>
              </p:ext>
            </p:extLst>
          </p:nvPr>
        </p:nvGraphicFramePr>
        <p:xfrm>
          <a:off x="86400" y="2667600"/>
          <a:ext cx="5012064" cy="348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5" name="Graph" r:id="rId10" imgW="4176720" imgH="2901600" progId="Origin50.Graph">
                  <p:embed/>
                </p:oleObj>
              </mc:Choice>
              <mc:Fallback>
                <p:oleObj name="Graph" r:id="rId10" imgW="4176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400" y="2667600"/>
                        <a:ext cx="5012064" cy="3481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8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49866"/>
              </p:ext>
            </p:extLst>
          </p:nvPr>
        </p:nvGraphicFramePr>
        <p:xfrm>
          <a:off x="341530" y="2753789"/>
          <a:ext cx="4985505" cy="34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4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530" y="2753789"/>
                        <a:ext cx="4985505" cy="3465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 rotWithShape="1"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100" b="0" i="1" smtClean="0">
                              <a:latin typeface="Cambria Math"/>
                            </a:rPr>
                            <m:t>1.8</m:t>
                          </m:r>
                        </m:num>
                        <m:den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1438.72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b="0" i="1" smtClean="0">
                                  <a:latin typeface="Cambria Math"/>
                                </a:rPr>
                                <m:t>−3.11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−626.885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−1.55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fr-FR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/3.5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blipFill rotWithShape="1">
                <a:blip r:embed="rId8"/>
                <a:stretch>
                  <a:fillRect t="-2740" b="-68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5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579871"/>
              </p:ext>
            </p:extLst>
          </p:nvPr>
        </p:nvGraphicFramePr>
        <p:xfrm>
          <a:off x="341530" y="2753789"/>
          <a:ext cx="4985505" cy="34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0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530" y="2753789"/>
                        <a:ext cx="4985505" cy="3465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 rotWithShape="1"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100" b="0" i="1" smtClean="0">
                              <a:latin typeface="Cambria Math"/>
                            </a:rPr>
                            <m:t>1.8</m:t>
                          </m:r>
                        </m:num>
                        <m:den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1438.72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b="0" i="1" smtClean="0">
                                  <a:latin typeface="Cambria Math"/>
                                </a:rPr>
                                <m:t>−3.11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−626.885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−1.55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fr-FR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/3.5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blipFill rotWithShape="1">
                <a:blip r:embed="rId8"/>
                <a:stretch>
                  <a:fillRect t="-2740" b="-68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9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558422"/>
              </p:ext>
            </p:extLst>
          </p:nvPr>
        </p:nvGraphicFramePr>
        <p:xfrm>
          <a:off x="341530" y="2753789"/>
          <a:ext cx="4985505" cy="34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4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530" y="2753789"/>
                        <a:ext cx="4985505" cy="3465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 rotWithShape="1"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100" b="0" i="1" smtClean="0">
                              <a:latin typeface="Cambria Math"/>
                            </a:rPr>
                            <m:t>1.8</m:t>
                          </m:r>
                        </m:num>
                        <m:den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1438.72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b="0" i="1" smtClean="0">
                                  <a:latin typeface="Cambria Math"/>
                                </a:rPr>
                                <m:t>−3.11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−626.885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−1.55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fr-FR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/3.5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blipFill rotWithShape="1">
                <a:blip r:embed="rId8"/>
                <a:stretch>
                  <a:fillRect t="-2740" b="-68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6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5" name="Rectangle 82"/>
          <p:cNvSpPr>
            <a:spLocks noChangeArrowheads="1"/>
          </p:cNvSpPr>
          <p:nvPr/>
        </p:nvSpPr>
        <p:spPr bwMode="auto">
          <a:xfrm>
            <a:off x="203200" y="1146720"/>
            <a:ext cx="4038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In configuration space w</a:t>
            </a:r>
            <a:r>
              <a:rPr lang="en-GB" altLang="en-US" sz="1800" b="0" dirty="0" smtClean="0">
                <a:latin typeface="Bradley Hand ITC" panose="03070402050302030203" pitchFamily="66" charset="0"/>
                <a:cs typeface="Times New Roman" pitchFamily="18" charset="0"/>
              </a:rPr>
              <a:t>ave </a:t>
            </a:r>
            <a:r>
              <a:rPr lang="en-GB" altLang="en-US" sz="1800" b="0" dirty="0">
                <a:latin typeface="Bradley Hand ITC" panose="03070402050302030203" pitchFamily="66" charset="0"/>
                <a:cs typeface="Times New Roman" pitchFamily="18" charset="0"/>
              </a:rPr>
              <a:t>functions extend to </a:t>
            </a:r>
            <a:r>
              <a:rPr lang="en-GB" altLang="en-US" sz="1800" b="0" dirty="0" smtClean="0">
                <a:latin typeface="Bradley Hand ITC" panose="03070402050302030203" pitchFamily="66" charset="0"/>
                <a:cs typeface="Times New Roman" pitchFamily="18" charset="0"/>
              </a:rPr>
              <a:t>infinity</a:t>
            </a: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!</a:t>
            </a:r>
          </a:p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b="0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Increasingly complex asymptotic behaviour for A&gt;2 systems!!</a:t>
            </a:r>
            <a:endParaRPr lang="en-GB" altLang="en-US" b="0" dirty="0">
              <a:solidFill>
                <a:srgbClr val="FF0000"/>
              </a:solidFill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16" name="Oval 101"/>
          <p:cNvSpPr>
            <a:spLocks noChangeArrowheads="1"/>
          </p:cNvSpPr>
          <p:nvPr/>
        </p:nvSpPr>
        <p:spPr bwMode="auto">
          <a:xfrm>
            <a:off x="1225322" y="2971688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02"/>
          <p:cNvSpPr>
            <a:spLocks noChangeArrowheads="1"/>
          </p:cNvSpPr>
          <p:nvPr/>
        </p:nvSpPr>
        <p:spPr bwMode="auto">
          <a:xfrm>
            <a:off x="1072921" y="3124088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3"/>
          <p:cNvSpPr>
            <a:spLocks noChangeArrowheads="1"/>
          </p:cNvSpPr>
          <p:nvPr/>
        </p:nvSpPr>
        <p:spPr bwMode="auto">
          <a:xfrm>
            <a:off x="1080860" y="2895488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Oval 104"/>
          <p:cNvSpPr>
            <a:spLocks noChangeArrowheads="1"/>
          </p:cNvSpPr>
          <p:nvPr/>
        </p:nvSpPr>
        <p:spPr bwMode="auto">
          <a:xfrm>
            <a:off x="1297553" y="3148694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05"/>
          <p:cNvSpPr>
            <a:spLocks noChangeArrowheads="1"/>
          </p:cNvSpPr>
          <p:nvPr/>
        </p:nvSpPr>
        <p:spPr bwMode="auto">
          <a:xfrm>
            <a:off x="596671" y="2777219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08" descr="Afficher l'image en taille réel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34" y="5042581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14"/>
          <p:cNvSpPr>
            <a:spLocks noChangeArrowheads="1"/>
          </p:cNvSpPr>
          <p:nvPr/>
        </p:nvSpPr>
        <p:spPr bwMode="auto">
          <a:xfrm>
            <a:off x="463322" y="2514488"/>
            <a:ext cx="3276600" cy="37338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35857" y="761999"/>
            <a:ext cx="220980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sz="1900" b="1" dirty="0" smtClean="0">
                <a:latin typeface="Bradley Hand ITC" panose="03070402050302030203" pitchFamily="66" charset="0"/>
                <a:cs typeface="Times New Roman" pitchFamily="18" charset="0"/>
              </a:rPr>
              <a:t>Collisions</a:t>
            </a:r>
            <a:endParaRPr lang="en-GB" altLang="en-US" sz="1900" b="1" dirty="0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920522" y="2815319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682522" y="303995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01"/>
          <p:cNvSpPr>
            <a:spLocks noChangeArrowheads="1"/>
          </p:cNvSpPr>
          <p:nvPr/>
        </p:nvSpPr>
        <p:spPr bwMode="auto">
          <a:xfrm>
            <a:off x="2828696" y="2983594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02"/>
          <p:cNvSpPr>
            <a:spLocks noChangeArrowheads="1"/>
          </p:cNvSpPr>
          <p:nvPr/>
        </p:nvSpPr>
        <p:spPr bwMode="auto">
          <a:xfrm>
            <a:off x="2676295" y="3135994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3"/>
          <p:cNvSpPr>
            <a:spLocks noChangeArrowheads="1"/>
          </p:cNvSpPr>
          <p:nvPr/>
        </p:nvSpPr>
        <p:spPr bwMode="auto">
          <a:xfrm>
            <a:off x="2684234" y="2907394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9" name="Oval 104"/>
          <p:cNvSpPr>
            <a:spLocks noChangeArrowheads="1"/>
          </p:cNvSpPr>
          <p:nvPr/>
        </p:nvSpPr>
        <p:spPr bwMode="auto">
          <a:xfrm>
            <a:off x="2900927" y="3160600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05"/>
          <p:cNvSpPr>
            <a:spLocks noChangeArrowheads="1"/>
          </p:cNvSpPr>
          <p:nvPr/>
        </p:nvSpPr>
        <p:spPr bwMode="auto">
          <a:xfrm>
            <a:off x="3435122" y="2855800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2523896" y="2827225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606322" y="3310619"/>
            <a:ext cx="666750" cy="270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01"/>
          <p:cNvSpPr>
            <a:spLocks noChangeArrowheads="1"/>
          </p:cNvSpPr>
          <p:nvPr/>
        </p:nvSpPr>
        <p:spPr bwMode="auto">
          <a:xfrm>
            <a:off x="2699395" y="4425592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02"/>
          <p:cNvSpPr>
            <a:spLocks noChangeArrowheads="1"/>
          </p:cNvSpPr>
          <p:nvPr/>
        </p:nvSpPr>
        <p:spPr bwMode="auto">
          <a:xfrm>
            <a:off x="2083047" y="4365267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03"/>
          <p:cNvSpPr>
            <a:spLocks noChangeArrowheads="1"/>
          </p:cNvSpPr>
          <p:nvPr/>
        </p:nvSpPr>
        <p:spPr bwMode="auto">
          <a:xfrm>
            <a:off x="2090986" y="4136667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6" name="Oval 104"/>
          <p:cNvSpPr>
            <a:spLocks noChangeArrowheads="1"/>
          </p:cNvSpPr>
          <p:nvPr/>
        </p:nvSpPr>
        <p:spPr bwMode="auto">
          <a:xfrm>
            <a:off x="2223289" y="4236925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05"/>
          <p:cNvSpPr>
            <a:spLocks noChangeArrowheads="1"/>
          </p:cNvSpPr>
          <p:nvPr/>
        </p:nvSpPr>
        <p:spPr bwMode="auto">
          <a:xfrm>
            <a:off x="2726827" y="4236924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1930648" y="4056498"/>
            <a:ext cx="539752" cy="55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1434872" y="3472544"/>
            <a:ext cx="504825" cy="510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2637879" y="4136667"/>
            <a:ext cx="267496" cy="537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1209444" y="3629707"/>
            <a:ext cx="7939" cy="70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05664" y="43964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16450" y="8098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How to take care of the boundary condition?</a:t>
            </a:r>
            <a:endParaRPr lang="en-GB" altLang="en-US" dirty="0">
              <a:solidFill>
                <a:srgbClr val="00B050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marL="342900" lvl="1" indent="-3429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Conceptual difficulties to uncouple different particle channel, to constrain </a:t>
            </a:r>
            <a:r>
              <a:rPr lang="en-GB" altLang="en-US" dirty="0" err="1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assymptotes</a:t>
            </a: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 of the solutions in all directions and thus get unique (physical) solution to the </a:t>
            </a: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Schrödinger </a:t>
            </a: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eq</a:t>
            </a:r>
            <a:r>
              <a:rPr lang="en-GB" altLang="en-US" dirty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.</a:t>
            </a:r>
            <a:endParaRPr lang="en-GB" altLang="en-US" dirty="0" smtClean="0">
              <a:solidFill>
                <a:srgbClr val="FF0000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B050"/>
                </a:solidFill>
                <a:latin typeface="Bradley Hand ITC" panose="03070402050302030203" pitchFamily="66" charset="0"/>
                <a:cs typeface="Times New Roman" pitchFamily="18" charset="0"/>
              </a:rPr>
              <a:t>It is ok, as long as there is single particle channel (elastic plus target/projectile excitations)</a:t>
            </a:r>
          </a:p>
          <a:p>
            <a:pPr marL="800100" lvl="1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Mathematically Ill-conditioned problem when several particle channels are open</a:t>
            </a:r>
            <a:endParaRPr lang="en-GB" altLang="en-US" dirty="0" smtClean="0">
              <a:solidFill>
                <a:srgbClr val="00B050"/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altLang="en-US" dirty="0" err="1" smtClean="0">
                <a:solidFill>
                  <a:srgbClr val="00B050"/>
                </a:solidFill>
                <a:latin typeface="Bradley Hand ITC" panose="03070402050302030203" pitchFamily="66" charset="0"/>
                <a:cs typeface="Times New Roman" pitchFamily="18" charset="0"/>
              </a:rPr>
              <a:t>Faddeev-Yakubovsky</a:t>
            </a:r>
            <a:r>
              <a:rPr lang="en-GB" altLang="en-US" dirty="0" smtClean="0">
                <a:solidFill>
                  <a:srgbClr val="00B050"/>
                </a:solidFill>
                <a:latin typeface="Bradley Hand ITC" panose="03070402050302030203" pitchFamily="66" charset="0"/>
                <a:cs typeface="Times New Roman" pitchFamily="18" charset="0"/>
              </a:rPr>
              <a:t> equations efficiently separates asymptotes of the binary channels </a:t>
            </a:r>
          </a:p>
        </p:txBody>
      </p:sp>
      <p:sp>
        <p:nvSpPr>
          <p:cNvPr id="4" name="AutoShape 2" descr="Image result for pandora's 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6450" y="55715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Chiller" panose="04020404031007020602" pitchFamily="82" charset="0"/>
              </a:rPr>
              <a:t>L. D. </a:t>
            </a:r>
            <a:r>
              <a:rPr lang="en-US" sz="1200" dirty="0" err="1">
                <a:latin typeface="Chiller" panose="04020404031007020602" pitchFamily="82" charset="0"/>
              </a:rPr>
              <a:t>Faddeev</a:t>
            </a:r>
            <a:r>
              <a:rPr lang="en-US" sz="1200" dirty="0">
                <a:latin typeface="Chiller" panose="04020404031007020602" pitchFamily="82" charset="0"/>
              </a:rPr>
              <a:t>, </a:t>
            </a:r>
            <a:r>
              <a:rPr lang="en-US" sz="1200" dirty="0" err="1">
                <a:latin typeface="Chiller" panose="04020404031007020602" pitchFamily="82" charset="0"/>
              </a:rPr>
              <a:t>Zh</a:t>
            </a:r>
            <a:r>
              <a:rPr lang="en-US" sz="1200" dirty="0">
                <a:latin typeface="Chiller" panose="04020404031007020602" pitchFamily="82" charset="0"/>
              </a:rPr>
              <a:t>. </a:t>
            </a:r>
            <a:r>
              <a:rPr lang="en-US" sz="1200" dirty="0" err="1">
                <a:latin typeface="Chiller" panose="04020404031007020602" pitchFamily="82" charset="0"/>
              </a:rPr>
              <a:t>Eksp</a:t>
            </a:r>
            <a:r>
              <a:rPr lang="en-US" sz="1200" dirty="0">
                <a:latin typeface="Chiller" panose="04020404031007020602" pitchFamily="82" charset="0"/>
              </a:rPr>
              <a:t>. </a:t>
            </a:r>
            <a:r>
              <a:rPr lang="en-US" sz="1200" dirty="0" err="1">
                <a:latin typeface="Chiller" panose="04020404031007020602" pitchFamily="82" charset="0"/>
              </a:rPr>
              <a:t>Teor</a:t>
            </a:r>
            <a:r>
              <a:rPr lang="en-US" sz="1200" dirty="0">
                <a:latin typeface="Chiller" panose="04020404031007020602" pitchFamily="82" charset="0"/>
              </a:rPr>
              <a:t>. </a:t>
            </a:r>
            <a:r>
              <a:rPr lang="en-US" sz="1200" dirty="0" err="1">
                <a:latin typeface="Chiller" panose="04020404031007020602" pitchFamily="82" charset="0"/>
              </a:rPr>
              <a:t>Fiz</a:t>
            </a:r>
            <a:r>
              <a:rPr lang="en-US" sz="1200" dirty="0">
                <a:latin typeface="Chiller" panose="04020404031007020602" pitchFamily="82" charset="0"/>
              </a:rPr>
              <a:t>. </a:t>
            </a:r>
            <a:r>
              <a:rPr lang="en-US" sz="1200" b="1" dirty="0">
                <a:latin typeface="Chiller" panose="04020404031007020602" pitchFamily="82" charset="0"/>
              </a:rPr>
              <a:t>39</a:t>
            </a:r>
            <a:r>
              <a:rPr lang="en-US" sz="1200" dirty="0">
                <a:latin typeface="Chiller" panose="04020404031007020602" pitchFamily="82" charset="0"/>
              </a:rPr>
              <a:t>, 1459 (1960). [</a:t>
            </a:r>
            <a:r>
              <a:rPr lang="en-US" sz="1200" dirty="0" err="1">
                <a:latin typeface="Chiller" panose="04020404031007020602" pitchFamily="82" charset="0"/>
              </a:rPr>
              <a:t>Sov</a:t>
            </a:r>
            <a:r>
              <a:rPr lang="en-US" sz="1200" dirty="0">
                <a:latin typeface="Chiller" panose="04020404031007020602" pitchFamily="82" charset="0"/>
              </a:rPr>
              <a:t>. Phys. JETP </a:t>
            </a:r>
            <a:r>
              <a:rPr lang="en-US" sz="1200" b="1" dirty="0">
                <a:latin typeface="Chiller" panose="04020404031007020602" pitchFamily="82" charset="0"/>
              </a:rPr>
              <a:t>12</a:t>
            </a:r>
            <a:r>
              <a:rPr lang="en-US" sz="1200" dirty="0">
                <a:latin typeface="Chiller" panose="04020404031007020602" pitchFamily="82" charset="0"/>
              </a:rPr>
              <a:t>, </a:t>
            </a:r>
            <a:r>
              <a:rPr lang="en-US" sz="1200" dirty="0" smtClean="0">
                <a:latin typeface="Chiller" panose="04020404031007020602" pitchFamily="82" charset="0"/>
              </a:rPr>
              <a:t>1014(1961</a:t>
            </a:r>
            <a:r>
              <a:rPr lang="en-US" sz="1200" dirty="0">
                <a:latin typeface="Chiller" panose="04020404031007020602" pitchFamily="82" charset="0"/>
              </a:rPr>
              <a:t>)].</a:t>
            </a:r>
          </a:p>
          <a:p>
            <a:r>
              <a:rPr lang="en-US" sz="1200" dirty="0" smtClean="0">
                <a:latin typeface="Chiller" panose="04020404031007020602" pitchFamily="82" charset="0"/>
              </a:rPr>
              <a:t>O</a:t>
            </a:r>
            <a:r>
              <a:rPr lang="en-US" sz="1200" dirty="0">
                <a:latin typeface="Chiller" panose="04020404031007020602" pitchFamily="82" charset="0"/>
              </a:rPr>
              <a:t>. A. </a:t>
            </a:r>
            <a:r>
              <a:rPr lang="en-US" sz="1200" dirty="0" err="1">
                <a:latin typeface="Chiller" panose="04020404031007020602" pitchFamily="82" charset="0"/>
              </a:rPr>
              <a:t>Yakubovsky</a:t>
            </a:r>
            <a:r>
              <a:rPr lang="en-US" sz="1200" dirty="0">
                <a:latin typeface="Chiller" panose="04020404031007020602" pitchFamily="82" charset="0"/>
              </a:rPr>
              <a:t>, </a:t>
            </a:r>
            <a:r>
              <a:rPr lang="en-US" sz="1200" dirty="0" err="1">
                <a:latin typeface="Chiller" panose="04020404031007020602" pitchFamily="82" charset="0"/>
              </a:rPr>
              <a:t>Sov</a:t>
            </a:r>
            <a:r>
              <a:rPr lang="en-US" sz="1200" dirty="0">
                <a:latin typeface="Chiller" panose="04020404031007020602" pitchFamily="82" charset="0"/>
              </a:rPr>
              <a:t>. J. </a:t>
            </a:r>
            <a:r>
              <a:rPr lang="en-US" sz="1200" dirty="0" err="1">
                <a:latin typeface="Chiller" panose="04020404031007020602" pitchFamily="82" charset="0"/>
              </a:rPr>
              <a:t>Nucl</a:t>
            </a:r>
            <a:r>
              <a:rPr lang="en-US" sz="1200" dirty="0">
                <a:latin typeface="Chiller" panose="04020404031007020602" pitchFamily="82" charset="0"/>
              </a:rPr>
              <a:t>. Phys. </a:t>
            </a:r>
            <a:r>
              <a:rPr lang="en-US" sz="1200" b="1" dirty="0">
                <a:latin typeface="Chiller" panose="04020404031007020602" pitchFamily="82" charset="0"/>
              </a:rPr>
              <a:t>5</a:t>
            </a:r>
            <a:r>
              <a:rPr lang="en-US" sz="1200" dirty="0">
                <a:latin typeface="Chiller" panose="04020404031007020602" pitchFamily="82" charset="0"/>
              </a:rPr>
              <a:t>, 937 (1967).</a:t>
            </a:r>
          </a:p>
        </p:txBody>
      </p:sp>
      <p:sp>
        <p:nvSpPr>
          <p:cNvPr id="55" name="Oval 101"/>
          <p:cNvSpPr>
            <a:spLocks noChangeArrowheads="1"/>
          </p:cNvSpPr>
          <p:nvPr/>
        </p:nvSpPr>
        <p:spPr bwMode="auto">
          <a:xfrm>
            <a:off x="3428963" y="3966697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02"/>
          <p:cNvSpPr>
            <a:spLocks noChangeArrowheads="1"/>
          </p:cNvSpPr>
          <p:nvPr/>
        </p:nvSpPr>
        <p:spPr bwMode="auto">
          <a:xfrm>
            <a:off x="2676294" y="3784274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03"/>
          <p:cNvSpPr>
            <a:spLocks noChangeArrowheads="1"/>
          </p:cNvSpPr>
          <p:nvPr/>
        </p:nvSpPr>
        <p:spPr bwMode="auto">
          <a:xfrm>
            <a:off x="2684233" y="3555674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8" name="Oval 104"/>
          <p:cNvSpPr>
            <a:spLocks noChangeArrowheads="1"/>
          </p:cNvSpPr>
          <p:nvPr/>
        </p:nvSpPr>
        <p:spPr bwMode="auto">
          <a:xfrm>
            <a:off x="2900926" y="3808880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05"/>
          <p:cNvSpPr>
            <a:spLocks noChangeArrowheads="1"/>
          </p:cNvSpPr>
          <p:nvPr/>
        </p:nvSpPr>
        <p:spPr bwMode="auto">
          <a:xfrm>
            <a:off x="2873672" y="3600763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2523895" y="3475505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799533"/>
              </p:ext>
            </p:extLst>
          </p:nvPr>
        </p:nvGraphicFramePr>
        <p:xfrm>
          <a:off x="341530" y="2753789"/>
          <a:ext cx="4985505" cy="34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8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530" y="2753789"/>
                        <a:ext cx="4985505" cy="3465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 rotWithShape="1"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100" b="0" i="1" smtClean="0">
                              <a:latin typeface="Cambria Math"/>
                            </a:rPr>
                            <m:t>1.8</m:t>
                          </m:r>
                        </m:num>
                        <m:den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1438.72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b="0" i="1" smtClean="0">
                                  <a:latin typeface="Cambria Math"/>
                                </a:rPr>
                                <m:t>−3.11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−626.885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−1.55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fr-FR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/3.5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blipFill rotWithShape="1">
                <a:blip r:embed="rId8"/>
                <a:stretch>
                  <a:fillRect t="-2740" b="-68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0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5540493" y="11198"/>
            <a:ext cx="3108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Back to </a:t>
            </a:r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H(J=1/2</a:t>
            </a:r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888155"/>
              </p:ext>
            </p:extLst>
          </p:nvPr>
        </p:nvGraphicFramePr>
        <p:xfrm>
          <a:off x="341530" y="2078850"/>
          <a:ext cx="417671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2" name="Graph" r:id="rId5" imgW="4176720" imgH="2901600" progId="Origin50.Graph">
                  <p:embed/>
                </p:oleObj>
              </mc:Choice>
              <mc:Fallback>
                <p:oleObj name="Graph" r:id="rId5" imgW="4176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530" y="2078850"/>
                        <a:ext cx="4176713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418590" y="1583795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latin typeface="Bradley Hand ITC" panose="03070402050302030203" pitchFamily="66" charset="0"/>
              </a:rPr>
              <a:t>INOY </a:t>
            </a:r>
            <a:r>
              <a:rPr lang="fr-FR" b="1" i="1" dirty="0" err="1" smtClean="0">
                <a:latin typeface="Bradley Hand ITC" panose="03070402050302030203" pitchFamily="66" charset="0"/>
              </a:rPr>
              <a:t>Potential</a:t>
            </a:r>
            <a:r>
              <a:rPr lang="fr-FR" b="1" i="1" dirty="0" smtClean="0">
                <a:latin typeface="Bradley Hand ITC" panose="03070402050302030203" pitchFamily="66" charset="0"/>
              </a:rPr>
              <a:t> </a:t>
            </a:r>
            <a:endParaRPr lang="en-US" b="1" i="1" dirty="0">
              <a:latin typeface="Bradley Hand ITC" panose="03070402050302030203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16605" y="5269559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E(</a:t>
            </a:r>
            <a:r>
              <a:rPr lang="en-US" baseline="30000" dirty="0">
                <a:latin typeface="Bradley Hand ITC" panose="03070402050302030203" pitchFamily="66" charset="0"/>
              </a:rPr>
              <a:t>5</a:t>
            </a:r>
            <a:r>
              <a:rPr lang="en-US" dirty="0">
                <a:latin typeface="Bradley Hand ITC" panose="03070402050302030203" pitchFamily="66" charset="0"/>
              </a:rPr>
              <a:t>H)-E(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)=1.65(5)-i1.26(6)</a:t>
            </a:r>
            <a:endParaRPr lang="en-US" dirty="0">
              <a:latin typeface="Bradley Hand ITC" panose="03070402050302030203" pitchFamily="66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073830"/>
              </p:ext>
            </p:extLst>
          </p:nvPr>
        </p:nvGraphicFramePr>
        <p:xfrm>
          <a:off x="4842030" y="2033845"/>
          <a:ext cx="417671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3" name="Graph" r:id="rId7" imgW="4176720" imgH="2901600" progId="Origin50.Graph">
                  <p:embed/>
                </p:oleObj>
              </mc:Choice>
              <mc:Fallback>
                <p:oleObj name="Graph" r:id="rId7" imgW="4176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2030" y="2033845"/>
                        <a:ext cx="4176713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5460842" y="5230002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E(</a:t>
            </a:r>
            <a:r>
              <a:rPr lang="en-US" baseline="30000" dirty="0">
                <a:latin typeface="Bradley Hand ITC" panose="03070402050302030203" pitchFamily="66" charset="0"/>
              </a:rPr>
              <a:t>5</a:t>
            </a:r>
            <a:r>
              <a:rPr lang="en-US" dirty="0">
                <a:latin typeface="Bradley Hand ITC" panose="03070402050302030203" pitchFamily="66" charset="0"/>
              </a:rPr>
              <a:t>H)-E(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)=1.8(1)-i1.15(15)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179467" y="158379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latin typeface="Bradley Hand ITC" panose="03070402050302030203" pitchFamily="66" charset="0"/>
              </a:rPr>
              <a:t>N</a:t>
            </a:r>
            <a:r>
              <a:rPr lang="fr-FR" b="1" i="1" baseline="-25000" dirty="0" smtClean="0">
                <a:latin typeface="Bradley Hand ITC" panose="03070402050302030203" pitchFamily="66" charset="0"/>
              </a:rPr>
              <a:t>3</a:t>
            </a:r>
            <a:r>
              <a:rPr lang="fr-FR" b="1" i="1" dirty="0" smtClean="0">
                <a:latin typeface="Bradley Hand ITC" panose="03070402050302030203" pitchFamily="66" charset="0"/>
              </a:rPr>
              <a:t>LO </a:t>
            </a:r>
            <a:r>
              <a:rPr lang="fr-FR" b="1" i="1" dirty="0" err="1" smtClean="0">
                <a:latin typeface="Bradley Hand ITC" panose="03070402050302030203" pitchFamily="66" charset="0"/>
              </a:rPr>
              <a:t>Potential</a:t>
            </a:r>
            <a:r>
              <a:rPr lang="fr-FR" b="1" i="1" dirty="0" smtClean="0">
                <a:latin typeface="Bradley Hand ITC" panose="03070402050302030203" pitchFamily="66" charset="0"/>
              </a:rPr>
              <a:t> </a:t>
            </a:r>
            <a:endParaRPr lang="en-US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2633357" y="7937"/>
            <a:ext cx="6633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Properties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of the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rigorous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eq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5" name="Rectangle 82"/>
          <p:cNvSpPr>
            <a:spLocks noChangeArrowheads="1"/>
          </p:cNvSpPr>
          <p:nvPr/>
        </p:nvSpPr>
        <p:spPr bwMode="auto">
          <a:xfrm>
            <a:off x="203199" y="1116894"/>
            <a:ext cx="81942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Should separate all possible scattering channels to incorporate proper asymptotes! Number of binary channels increases  ~2</a:t>
            </a:r>
            <a:r>
              <a:rPr lang="en-GB" altLang="en-US" baseline="30000" dirty="0" smtClean="0">
                <a:latin typeface="Bradley Hand ITC" panose="03070402050302030203" pitchFamily="66" charset="0"/>
                <a:cs typeface="Times New Roman" pitchFamily="18" charset="0"/>
              </a:rPr>
              <a:t>N</a:t>
            </a:r>
            <a:endParaRPr lang="en-GB" altLang="en-US" dirty="0" smtClean="0">
              <a:latin typeface="Bradley Hand ITC" panose="03070402050302030203" pitchFamily="66" charset="0"/>
              <a:cs typeface="Times New Roman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Bradley Hand ITC" panose="03070402050302030203" pitchFamily="66" charset="0"/>
                <a:cs typeface="Times New Roman" pitchFamily="18" charset="0"/>
              </a:rPr>
              <a:t>Should be systematically reducible to smaller subsystems, in order to built proper asymptotic solutions and to be consistent to its subsystems (tree-like structure)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n-US" dirty="0" smtClean="0"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4" name="AutoShape 2" descr="Image result for pandora's 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" name="Groupe 68"/>
          <p:cNvGrpSpPr/>
          <p:nvPr/>
        </p:nvGrpSpPr>
        <p:grpSpPr>
          <a:xfrm>
            <a:off x="1646674" y="2639800"/>
            <a:ext cx="5050162" cy="2913775"/>
            <a:chOff x="1646674" y="2639800"/>
            <a:chExt cx="5050162" cy="2913775"/>
          </a:xfrm>
        </p:grpSpPr>
        <p:sp>
          <p:nvSpPr>
            <p:cNvPr id="2" name="Ellipse 1"/>
            <p:cNvSpPr/>
            <p:nvPr/>
          </p:nvSpPr>
          <p:spPr>
            <a:xfrm>
              <a:off x="1646674" y="3023955"/>
              <a:ext cx="252000" cy="252000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>
              <a:off x="2464800" y="3302355"/>
              <a:ext cx="252000" cy="252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/>
            <p:cNvSpPr/>
            <p:nvPr/>
          </p:nvSpPr>
          <p:spPr>
            <a:xfrm>
              <a:off x="2330299" y="2745220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382090" y="3023955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lipse 51"/>
            <p:cNvSpPr/>
            <p:nvPr/>
          </p:nvSpPr>
          <p:spPr>
            <a:xfrm>
              <a:off x="3851920" y="2639800"/>
              <a:ext cx="252000" cy="252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/>
            <p:cNvSpPr/>
            <p:nvPr/>
          </p:nvSpPr>
          <p:spPr>
            <a:xfrm>
              <a:off x="1646674" y="4554125"/>
              <a:ext cx="252000" cy="252000"/>
            </a:xfrm>
            <a:prstGeom prst="ellipse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/>
            <p:cNvSpPr/>
            <p:nvPr/>
          </p:nvSpPr>
          <p:spPr>
            <a:xfrm>
              <a:off x="6182518" y="4104075"/>
              <a:ext cx="252000" cy="252000"/>
            </a:xfrm>
            <a:prstGeom prst="ellipse">
              <a:avLst/>
            </a:prstGeom>
            <a:solidFill>
              <a:schemeClr val="accent3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llipse 60"/>
            <p:cNvSpPr/>
            <p:nvPr/>
          </p:nvSpPr>
          <p:spPr>
            <a:xfrm>
              <a:off x="5114008" y="3852075"/>
              <a:ext cx="252000" cy="25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Ellipse 61"/>
            <p:cNvSpPr/>
            <p:nvPr/>
          </p:nvSpPr>
          <p:spPr>
            <a:xfrm>
              <a:off x="4826876" y="4806125"/>
              <a:ext cx="252000" cy="2520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Ellipse 62"/>
            <p:cNvSpPr/>
            <p:nvPr/>
          </p:nvSpPr>
          <p:spPr>
            <a:xfrm>
              <a:off x="2716800" y="5058125"/>
              <a:ext cx="252000" cy="25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Ellipse 63"/>
            <p:cNvSpPr/>
            <p:nvPr/>
          </p:nvSpPr>
          <p:spPr>
            <a:xfrm>
              <a:off x="3491880" y="4499925"/>
              <a:ext cx="252000" cy="252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399386" y="5301575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Ellipse 65"/>
            <p:cNvSpPr/>
            <p:nvPr/>
          </p:nvSpPr>
          <p:spPr>
            <a:xfrm>
              <a:off x="6444836" y="3149955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rme libre 6"/>
          <p:cNvSpPr/>
          <p:nvPr/>
        </p:nvSpPr>
        <p:spPr>
          <a:xfrm>
            <a:off x="1257173" y="2533650"/>
            <a:ext cx="2762551" cy="3057525"/>
          </a:xfrm>
          <a:custGeom>
            <a:avLst/>
            <a:gdLst>
              <a:gd name="connsiteX0" fmla="*/ 1066927 w 2762551"/>
              <a:gd name="connsiteY0" fmla="*/ 38100 h 3057525"/>
              <a:gd name="connsiteX1" fmla="*/ 752602 w 2762551"/>
              <a:gd name="connsiteY1" fmla="*/ 38100 h 3057525"/>
              <a:gd name="connsiteX2" fmla="*/ 704977 w 2762551"/>
              <a:gd name="connsiteY2" fmla="*/ 28575 h 3057525"/>
              <a:gd name="connsiteX3" fmla="*/ 628777 w 2762551"/>
              <a:gd name="connsiteY3" fmla="*/ 19050 h 3057525"/>
              <a:gd name="connsiteX4" fmla="*/ 485902 w 2762551"/>
              <a:gd name="connsiteY4" fmla="*/ 0 h 3057525"/>
              <a:gd name="connsiteX5" fmla="*/ 343027 w 2762551"/>
              <a:gd name="connsiteY5" fmla="*/ 9525 h 3057525"/>
              <a:gd name="connsiteX6" fmla="*/ 314452 w 2762551"/>
              <a:gd name="connsiteY6" fmla="*/ 19050 h 3057525"/>
              <a:gd name="connsiteX7" fmla="*/ 257302 w 2762551"/>
              <a:gd name="connsiteY7" fmla="*/ 66675 h 3057525"/>
              <a:gd name="connsiteX8" fmla="*/ 228727 w 2762551"/>
              <a:gd name="connsiteY8" fmla="*/ 104775 h 3057525"/>
              <a:gd name="connsiteX9" fmla="*/ 200152 w 2762551"/>
              <a:gd name="connsiteY9" fmla="*/ 133350 h 3057525"/>
              <a:gd name="connsiteX10" fmla="*/ 190627 w 2762551"/>
              <a:gd name="connsiteY10" fmla="*/ 161925 h 3057525"/>
              <a:gd name="connsiteX11" fmla="*/ 133477 w 2762551"/>
              <a:gd name="connsiteY11" fmla="*/ 228600 h 3057525"/>
              <a:gd name="connsiteX12" fmla="*/ 95377 w 2762551"/>
              <a:gd name="connsiteY12" fmla="*/ 285750 h 3057525"/>
              <a:gd name="connsiteX13" fmla="*/ 57277 w 2762551"/>
              <a:gd name="connsiteY13" fmla="*/ 352425 h 3057525"/>
              <a:gd name="connsiteX14" fmla="*/ 47752 w 2762551"/>
              <a:gd name="connsiteY14" fmla="*/ 381000 h 3057525"/>
              <a:gd name="connsiteX15" fmla="*/ 28702 w 2762551"/>
              <a:gd name="connsiteY15" fmla="*/ 409575 h 3057525"/>
              <a:gd name="connsiteX16" fmla="*/ 127 w 2762551"/>
              <a:gd name="connsiteY16" fmla="*/ 476250 h 3057525"/>
              <a:gd name="connsiteX17" fmla="*/ 28702 w 2762551"/>
              <a:gd name="connsiteY17" fmla="*/ 714375 h 3057525"/>
              <a:gd name="connsiteX18" fmla="*/ 47752 w 2762551"/>
              <a:gd name="connsiteY18" fmla="*/ 742950 h 3057525"/>
              <a:gd name="connsiteX19" fmla="*/ 76327 w 2762551"/>
              <a:gd name="connsiteY19" fmla="*/ 762000 h 3057525"/>
              <a:gd name="connsiteX20" fmla="*/ 123952 w 2762551"/>
              <a:gd name="connsiteY20" fmla="*/ 819150 h 3057525"/>
              <a:gd name="connsiteX21" fmla="*/ 143002 w 2762551"/>
              <a:gd name="connsiteY21" fmla="*/ 847725 h 3057525"/>
              <a:gd name="connsiteX22" fmla="*/ 171577 w 2762551"/>
              <a:gd name="connsiteY22" fmla="*/ 876300 h 3057525"/>
              <a:gd name="connsiteX23" fmla="*/ 190627 w 2762551"/>
              <a:gd name="connsiteY23" fmla="*/ 904875 h 3057525"/>
              <a:gd name="connsiteX24" fmla="*/ 276352 w 2762551"/>
              <a:gd name="connsiteY24" fmla="*/ 942975 h 3057525"/>
              <a:gd name="connsiteX25" fmla="*/ 304927 w 2762551"/>
              <a:gd name="connsiteY25" fmla="*/ 952500 h 3057525"/>
              <a:gd name="connsiteX26" fmla="*/ 400177 w 2762551"/>
              <a:gd name="connsiteY26" fmla="*/ 990600 h 3057525"/>
              <a:gd name="connsiteX27" fmla="*/ 476377 w 2762551"/>
              <a:gd name="connsiteY27" fmla="*/ 1009650 h 3057525"/>
              <a:gd name="connsiteX28" fmla="*/ 504952 w 2762551"/>
              <a:gd name="connsiteY28" fmla="*/ 1019175 h 3057525"/>
              <a:gd name="connsiteX29" fmla="*/ 562102 w 2762551"/>
              <a:gd name="connsiteY29" fmla="*/ 1028700 h 3057525"/>
              <a:gd name="connsiteX30" fmla="*/ 600202 w 2762551"/>
              <a:gd name="connsiteY30" fmla="*/ 1038225 h 3057525"/>
              <a:gd name="connsiteX31" fmla="*/ 628777 w 2762551"/>
              <a:gd name="connsiteY31" fmla="*/ 1047750 h 3057525"/>
              <a:gd name="connsiteX32" fmla="*/ 847852 w 2762551"/>
              <a:gd name="connsiteY32" fmla="*/ 1085850 h 3057525"/>
              <a:gd name="connsiteX33" fmla="*/ 943102 w 2762551"/>
              <a:gd name="connsiteY33" fmla="*/ 1114425 h 3057525"/>
              <a:gd name="connsiteX34" fmla="*/ 971677 w 2762551"/>
              <a:gd name="connsiteY34" fmla="*/ 1123950 h 3057525"/>
              <a:gd name="connsiteX35" fmla="*/ 1047877 w 2762551"/>
              <a:gd name="connsiteY35" fmla="*/ 1162050 h 3057525"/>
              <a:gd name="connsiteX36" fmla="*/ 1152652 w 2762551"/>
              <a:gd name="connsiteY36" fmla="*/ 1190625 h 3057525"/>
              <a:gd name="connsiteX37" fmla="*/ 1181227 w 2762551"/>
              <a:gd name="connsiteY37" fmla="*/ 1200150 h 3057525"/>
              <a:gd name="connsiteX38" fmla="*/ 1314577 w 2762551"/>
              <a:gd name="connsiteY38" fmla="*/ 1209675 h 3057525"/>
              <a:gd name="connsiteX39" fmla="*/ 1343152 w 2762551"/>
              <a:gd name="connsiteY39" fmla="*/ 1228725 h 3057525"/>
              <a:gd name="connsiteX40" fmla="*/ 1371727 w 2762551"/>
              <a:gd name="connsiteY40" fmla="*/ 1238250 h 3057525"/>
              <a:gd name="connsiteX41" fmla="*/ 1428877 w 2762551"/>
              <a:gd name="connsiteY41" fmla="*/ 1295400 h 3057525"/>
              <a:gd name="connsiteX42" fmla="*/ 1447927 w 2762551"/>
              <a:gd name="connsiteY42" fmla="*/ 1323975 h 3057525"/>
              <a:gd name="connsiteX43" fmla="*/ 1476502 w 2762551"/>
              <a:gd name="connsiteY43" fmla="*/ 1343025 h 3057525"/>
              <a:gd name="connsiteX44" fmla="*/ 1505077 w 2762551"/>
              <a:gd name="connsiteY44" fmla="*/ 1371600 h 3057525"/>
              <a:gd name="connsiteX45" fmla="*/ 1543177 w 2762551"/>
              <a:gd name="connsiteY45" fmla="*/ 1400175 h 3057525"/>
              <a:gd name="connsiteX46" fmla="*/ 1590802 w 2762551"/>
              <a:gd name="connsiteY46" fmla="*/ 1457325 h 3057525"/>
              <a:gd name="connsiteX47" fmla="*/ 1647952 w 2762551"/>
              <a:gd name="connsiteY47" fmla="*/ 1504950 h 3057525"/>
              <a:gd name="connsiteX48" fmla="*/ 1686052 w 2762551"/>
              <a:gd name="connsiteY48" fmla="*/ 1562100 h 3057525"/>
              <a:gd name="connsiteX49" fmla="*/ 1676527 w 2762551"/>
              <a:gd name="connsiteY49" fmla="*/ 1619250 h 3057525"/>
              <a:gd name="connsiteX50" fmla="*/ 1628902 w 2762551"/>
              <a:gd name="connsiteY50" fmla="*/ 1676400 h 3057525"/>
              <a:gd name="connsiteX51" fmla="*/ 1581277 w 2762551"/>
              <a:gd name="connsiteY51" fmla="*/ 1724025 h 3057525"/>
              <a:gd name="connsiteX52" fmla="*/ 1533652 w 2762551"/>
              <a:gd name="connsiteY52" fmla="*/ 1771650 h 3057525"/>
              <a:gd name="connsiteX53" fmla="*/ 1505077 w 2762551"/>
              <a:gd name="connsiteY53" fmla="*/ 1800225 h 3057525"/>
              <a:gd name="connsiteX54" fmla="*/ 1447927 w 2762551"/>
              <a:gd name="connsiteY54" fmla="*/ 1838325 h 3057525"/>
              <a:gd name="connsiteX55" fmla="*/ 1419352 w 2762551"/>
              <a:gd name="connsiteY55" fmla="*/ 1857375 h 3057525"/>
              <a:gd name="connsiteX56" fmla="*/ 1390777 w 2762551"/>
              <a:gd name="connsiteY56" fmla="*/ 1876425 h 3057525"/>
              <a:gd name="connsiteX57" fmla="*/ 1324102 w 2762551"/>
              <a:gd name="connsiteY57" fmla="*/ 1895475 h 3057525"/>
              <a:gd name="connsiteX58" fmla="*/ 1228852 w 2762551"/>
              <a:gd name="connsiteY58" fmla="*/ 1905000 h 3057525"/>
              <a:gd name="connsiteX59" fmla="*/ 1076452 w 2762551"/>
              <a:gd name="connsiteY59" fmla="*/ 1895475 h 3057525"/>
              <a:gd name="connsiteX60" fmla="*/ 1038352 w 2762551"/>
              <a:gd name="connsiteY60" fmla="*/ 1876425 h 3057525"/>
              <a:gd name="connsiteX61" fmla="*/ 990727 w 2762551"/>
              <a:gd name="connsiteY61" fmla="*/ 1866900 h 3057525"/>
              <a:gd name="connsiteX62" fmla="*/ 905002 w 2762551"/>
              <a:gd name="connsiteY62" fmla="*/ 1838325 h 3057525"/>
              <a:gd name="connsiteX63" fmla="*/ 819277 w 2762551"/>
              <a:gd name="connsiteY63" fmla="*/ 1809750 h 3057525"/>
              <a:gd name="connsiteX64" fmla="*/ 743077 w 2762551"/>
              <a:gd name="connsiteY64" fmla="*/ 1781175 h 3057525"/>
              <a:gd name="connsiteX65" fmla="*/ 695452 w 2762551"/>
              <a:gd name="connsiteY65" fmla="*/ 1762125 h 3057525"/>
              <a:gd name="connsiteX66" fmla="*/ 619252 w 2762551"/>
              <a:gd name="connsiteY66" fmla="*/ 1743075 h 3057525"/>
              <a:gd name="connsiteX67" fmla="*/ 590677 w 2762551"/>
              <a:gd name="connsiteY67" fmla="*/ 1733550 h 3057525"/>
              <a:gd name="connsiteX68" fmla="*/ 504952 w 2762551"/>
              <a:gd name="connsiteY68" fmla="*/ 1714500 h 3057525"/>
              <a:gd name="connsiteX69" fmla="*/ 428752 w 2762551"/>
              <a:gd name="connsiteY69" fmla="*/ 1704975 h 3057525"/>
              <a:gd name="connsiteX70" fmla="*/ 247777 w 2762551"/>
              <a:gd name="connsiteY70" fmla="*/ 1714500 h 3057525"/>
              <a:gd name="connsiteX71" fmla="*/ 200152 w 2762551"/>
              <a:gd name="connsiteY71" fmla="*/ 1762125 h 3057525"/>
              <a:gd name="connsiteX72" fmla="*/ 133477 w 2762551"/>
              <a:gd name="connsiteY72" fmla="*/ 1847850 h 3057525"/>
              <a:gd name="connsiteX73" fmla="*/ 104902 w 2762551"/>
              <a:gd name="connsiteY73" fmla="*/ 1905000 h 3057525"/>
              <a:gd name="connsiteX74" fmla="*/ 85852 w 2762551"/>
              <a:gd name="connsiteY74" fmla="*/ 1971675 h 3057525"/>
              <a:gd name="connsiteX75" fmla="*/ 76327 w 2762551"/>
              <a:gd name="connsiteY75" fmla="*/ 2009775 h 3057525"/>
              <a:gd name="connsiteX76" fmla="*/ 57277 w 2762551"/>
              <a:gd name="connsiteY76" fmla="*/ 2066925 h 3057525"/>
              <a:gd name="connsiteX77" fmla="*/ 47752 w 2762551"/>
              <a:gd name="connsiteY77" fmla="*/ 2095500 h 3057525"/>
              <a:gd name="connsiteX78" fmla="*/ 47752 w 2762551"/>
              <a:gd name="connsiteY78" fmla="*/ 2314575 h 3057525"/>
              <a:gd name="connsiteX79" fmla="*/ 57277 w 2762551"/>
              <a:gd name="connsiteY79" fmla="*/ 2343150 h 3057525"/>
              <a:gd name="connsiteX80" fmla="*/ 66802 w 2762551"/>
              <a:gd name="connsiteY80" fmla="*/ 2381250 h 3057525"/>
              <a:gd name="connsiteX81" fmla="*/ 123952 w 2762551"/>
              <a:gd name="connsiteY81" fmla="*/ 2466975 h 3057525"/>
              <a:gd name="connsiteX82" fmla="*/ 143002 w 2762551"/>
              <a:gd name="connsiteY82" fmla="*/ 2514600 h 3057525"/>
              <a:gd name="connsiteX83" fmla="*/ 171577 w 2762551"/>
              <a:gd name="connsiteY83" fmla="*/ 2552700 h 3057525"/>
              <a:gd name="connsiteX84" fmla="*/ 228727 w 2762551"/>
              <a:gd name="connsiteY84" fmla="*/ 2628900 h 3057525"/>
              <a:gd name="connsiteX85" fmla="*/ 247777 w 2762551"/>
              <a:gd name="connsiteY85" fmla="*/ 2676525 h 3057525"/>
              <a:gd name="connsiteX86" fmla="*/ 333502 w 2762551"/>
              <a:gd name="connsiteY86" fmla="*/ 2762250 h 3057525"/>
              <a:gd name="connsiteX87" fmla="*/ 400177 w 2762551"/>
              <a:gd name="connsiteY87" fmla="*/ 2828925 h 3057525"/>
              <a:gd name="connsiteX88" fmla="*/ 438277 w 2762551"/>
              <a:gd name="connsiteY88" fmla="*/ 2847975 h 3057525"/>
              <a:gd name="connsiteX89" fmla="*/ 504952 w 2762551"/>
              <a:gd name="connsiteY89" fmla="*/ 2886075 h 3057525"/>
              <a:gd name="connsiteX90" fmla="*/ 552577 w 2762551"/>
              <a:gd name="connsiteY90" fmla="*/ 2924175 h 3057525"/>
              <a:gd name="connsiteX91" fmla="*/ 609727 w 2762551"/>
              <a:gd name="connsiteY91" fmla="*/ 2933700 h 3057525"/>
              <a:gd name="connsiteX92" fmla="*/ 657352 w 2762551"/>
              <a:gd name="connsiteY92" fmla="*/ 2943225 h 3057525"/>
              <a:gd name="connsiteX93" fmla="*/ 695452 w 2762551"/>
              <a:gd name="connsiteY93" fmla="*/ 2952750 h 3057525"/>
              <a:gd name="connsiteX94" fmla="*/ 724027 w 2762551"/>
              <a:gd name="connsiteY94" fmla="*/ 2962275 h 3057525"/>
              <a:gd name="connsiteX95" fmla="*/ 800227 w 2762551"/>
              <a:gd name="connsiteY95" fmla="*/ 2971800 h 3057525"/>
              <a:gd name="connsiteX96" fmla="*/ 838327 w 2762551"/>
              <a:gd name="connsiteY96" fmla="*/ 2981325 h 3057525"/>
              <a:gd name="connsiteX97" fmla="*/ 952627 w 2762551"/>
              <a:gd name="connsiteY97" fmla="*/ 3000375 h 3057525"/>
              <a:gd name="connsiteX98" fmla="*/ 1009777 w 2762551"/>
              <a:gd name="connsiteY98" fmla="*/ 3009900 h 3057525"/>
              <a:gd name="connsiteX99" fmla="*/ 1057402 w 2762551"/>
              <a:gd name="connsiteY99" fmla="*/ 3019425 h 3057525"/>
              <a:gd name="connsiteX100" fmla="*/ 1162177 w 2762551"/>
              <a:gd name="connsiteY100" fmla="*/ 3038475 h 3057525"/>
              <a:gd name="connsiteX101" fmla="*/ 1238377 w 2762551"/>
              <a:gd name="connsiteY101" fmla="*/ 3057525 h 3057525"/>
              <a:gd name="connsiteX102" fmla="*/ 1381252 w 2762551"/>
              <a:gd name="connsiteY102" fmla="*/ 3048000 h 3057525"/>
              <a:gd name="connsiteX103" fmla="*/ 1409827 w 2762551"/>
              <a:gd name="connsiteY103" fmla="*/ 3019425 h 3057525"/>
              <a:gd name="connsiteX104" fmla="*/ 1438402 w 2762551"/>
              <a:gd name="connsiteY104" fmla="*/ 3000375 h 3057525"/>
              <a:gd name="connsiteX105" fmla="*/ 1476502 w 2762551"/>
              <a:gd name="connsiteY105" fmla="*/ 2971800 h 3057525"/>
              <a:gd name="connsiteX106" fmla="*/ 1514602 w 2762551"/>
              <a:gd name="connsiteY106" fmla="*/ 2962275 h 3057525"/>
              <a:gd name="connsiteX107" fmla="*/ 1552702 w 2762551"/>
              <a:gd name="connsiteY107" fmla="*/ 2943225 h 3057525"/>
              <a:gd name="connsiteX108" fmla="*/ 1857502 w 2762551"/>
              <a:gd name="connsiteY108" fmla="*/ 2914650 h 3057525"/>
              <a:gd name="connsiteX109" fmla="*/ 1905127 w 2762551"/>
              <a:gd name="connsiteY109" fmla="*/ 2857500 h 3057525"/>
              <a:gd name="connsiteX110" fmla="*/ 1933702 w 2762551"/>
              <a:gd name="connsiteY110" fmla="*/ 2800350 h 3057525"/>
              <a:gd name="connsiteX111" fmla="*/ 1990852 w 2762551"/>
              <a:gd name="connsiteY111" fmla="*/ 2762250 h 3057525"/>
              <a:gd name="connsiteX112" fmla="*/ 2019427 w 2762551"/>
              <a:gd name="connsiteY112" fmla="*/ 2743200 h 3057525"/>
              <a:gd name="connsiteX113" fmla="*/ 2095627 w 2762551"/>
              <a:gd name="connsiteY113" fmla="*/ 2657475 h 3057525"/>
              <a:gd name="connsiteX114" fmla="*/ 2171827 w 2762551"/>
              <a:gd name="connsiteY114" fmla="*/ 2638425 h 3057525"/>
              <a:gd name="connsiteX115" fmla="*/ 2286127 w 2762551"/>
              <a:gd name="connsiteY115" fmla="*/ 2619375 h 3057525"/>
              <a:gd name="connsiteX116" fmla="*/ 2314702 w 2762551"/>
              <a:gd name="connsiteY116" fmla="*/ 2609850 h 3057525"/>
              <a:gd name="connsiteX117" fmla="*/ 2352802 w 2762551"/>
              <a:gd name="connsiteY117" fmla="*/ 2600325 h 3057525"/>
              <a:gd name="connsiteX118" fmla="*/ 2400427 w 2762551"/>
              <a:gd name="connsiteY118" fmla="*/ 2581275 h 3057525"/>
              <a:gd name="connsiteX119" fmla="*/ 2438527 w 2762551"/>
              <a:gd name="connsiteY119" fmla="*/ 2571750 h 3057525"/>
              <a:gd name="connsiteX120" fmla="*/ 2486152 w 2762551"/>
              <a:gd name="connsiteY120" fmla="*/ 2552700 h 3057525"/>
              <a:gd name="connsiteX121" fmla="*/ 2514727 w 2762551"/>
              <a:gd name="connsiteY121" fmla="*/ 2543175 h 3057525"/>
              <a:gd name="connsiteX122" fmla="*/ 2609977 w 2762551"/>
              <a:gd name="connsiteY122" fmla="*/ 2457450 h 3057525"/>
              <a:gd name="connsiteX123" fmla="*/ 2619502 w 2762551"/>
              <a:gd name="connsiteY123" fmla="*/ 2419350 h 3057525"/>
              <a:gd name="connsiteX124" fmla="*/ 2638552 w 2762551"/>
              <a:gd name="connsiteY124" fmla="*/ 2381250 h 3057525"/>
              <a:gd name="connsiteX125" fmla="*/ 2667127 w 2762551"/>
              <a:gd name="connsiteY125" fmla="*/ 2295525 h 3057525"/>
              <a:gd name="connsiteX126" fmla="*/ 2676652 w 2762551"/>
              <a:gd name="connsiteY126" fmla="*/ 2247900 h 3057525"/>
              <a:gd name="connsiteX127" fmla="*/ 2695702 w 2762551"/>
              <a:gd name="connsiteY127" fmla="*/ 2219325 h 3057525"/>
              <a:gd name="connsiteX128" fmla="*/ 2724277 w 2762551"/>
              <a:gd name="connsiteY128" fmla="*/ 2133600 h 3057525"/>
              <a:gd name="connsiteX129" fmla="*/ 2743327 w 2762551"/>
              <a:gd name="connsiteY129" fmla="*/ 2047875 h 3057525"/>
              <a:gd name="connsiteX130" fmla="*/ 2752852 w 2762551"/>
              <a:gd name="connsiteY130" fmla="*/ 2000250 h 3057525"/>
              <a:gd name="connsiteX131" fmla="*/ 2752852 w 2762551"/>
              <a:gd name="connsiteY131" fmla="*/ 1752600 h 3057525"/>
              <a:gd name="connsiteX132" fmla="*/ 2705227 w 2762551"/>
              <a:gd name="connsiteY132" fmla="*/ 1704975 h 3057525"/>
              <a:gd name="connsiteX133" fmla="*/ 2667127 w 2762551"/>
              <a:gd name="connsiteY133" fmla="*/ 1657350 h 3057525"/>
              <a:gd name="connsiteX134" fmla="*/ 2648077 w 2762551"/>
              <a:gd name="connsiteY134" fmla="*/ 1628775 h 3057525"/>
              <a:gd name="connsiteX135" fmla="*/ 2619502 w 2762551"/>
              <a:gd name="connsiteY135" fmla="*/ 1609725 h 3057525"/>
              <a:gd name="connsiteX136" fmla="*/ 2533777 w 2762551"/>
              <a:gd name="connsiteY136" fmla="*/ 1552575 h 3057525"/>
              <a:gd name="connsiteX137" fmla="*/ 2505202 w 2762551"/>
              <a:gd name="connsiteY137" fmla="*/ 1543050 h 3057525"/>
              <a:gd name="connsiteX138" fmla="*/ 2476627 w 2762551"/>
              <a:gd name="connsiteY138" fmla="*/ 1524000 h 3057525"/>
              <a:gd name="connsiteX139" fmla="*/ 2448052 w 2762551"/>
              <a:gd name="connsiteY139" fmla="*/ 1514475 h 3057525"/>
              <a:gd name="connsiteX140" fmla="*/ 2409952 w 2762551"/>
              <a:gd name="connsiteY140" fmla="*/ 1495425 h 3057525"/>
              <a:gd name="connsiteX141" fmla="*/ 2381377 w 2762551"/>
              <a:gd name="connsiteY141" fmla="*/ 1485900 h 3057525"/>
              <a:gd name="connsiteX142" fmla="*/ 2343277 w 2762551"/>
              <a:gd name="connsiteY142" fmla="*/ 1466850 h 3057525"/>
              <a:gd name="connsiteX143" fmla="*/ 2305177 w 2762551"/>
              <a:gd name="connsiteY143" fmla="*/ 1457325 h 3057525"/>
              <a:gd name="connsiteX144" fmla="*/ 2219452 w 2762551"/>
              <a:gd name="connsiteY144" fmla="*/ 1409700 h 3057525"/>
              <a:gd name="connsiteX145" fmla="*/ 2190877 w 2762551"/>
              <a:gd name="connsiteY145" fmla="*/ 1381125 h 3057525"/>
              <a:gd name="connsiteX146" fmla="*/ 2143252 w 2762551"/>
              <a:gd name="connsiteY146" fmla="*/ 1295400 h 3057525"/>
              <a:gd name="connsiteX147" fmla="*/ 2133727 w 2762551"/>
              <a:gd name="connsiteY147" fmla="*/ 1257300 h 3057525"/>
              <a:gd name="connsiteX148" fmla="*/ 2124202 w 2762551"/>
              <a:gd name="connsiteY148" fmla="*/ 1028700 h 3057525"/>
              <a:gd name="connsiteX149" fmla="*/ 2095627 w 2762551"/>
              <a:gd name="connsiteY149" fmla="*/ 923925 h 3057525"/>
              <a:gd name="connsiteX150" fmla="*/ 2076577 w 2762551"/>
              <a:gd name="connsiteY150" fmla="*/ 885825 h 3057525"/>
              <a:gd name="connsiteX151" fmla="*/ 2057527 w 2762551"/>
              <a:gd name="connsiteY151" fmla="*/ 819150 h 3057525"/>
              <a:gd name="connsiteX152" fmla="*/ 2038477 w 2762551"/>
              <a:gd name="connsiteY152" fmla="*/ 790575 h 3057525"/>
              <a:gd name="connsiteX153" fmla="*/ 2009902 w 2762551"/>
              <a:gd name="connsiteY153" fmla="*/ 704850 h 3057525"/>
              <a:gd name="connsiteX154" fmla="*/ 2000377 w 2762551"/>
              <a:gd name="connsiteY154" fmla="*/ 657225 h 3057525"/>
              <a:gd name="connsiteX155" fmla="*/ 1981327 w 2762551"/>
              <a:gd name="connsiteY155" fmla="*/ 619125 h 3057525"/>
              <a:gd name="connsiteX156" fmla="*/ 1962277 w 2762551"/>
              <a:gd name="connsiteY156" fmla="*/ 561975 h 3057525"/>
              <a:gd name="connsiteX157" fmla="*/ 1933702 w 2762551"/>
              <a:gd name="connsiteY157" fmla="*/ 533400 h 3057525"/>
              <a:gd name="connsiteX158" fmla="*/ 1895602 w 2762551"/>
              <a:gd name="connsiteY158" fmla="*/ 476250 h 3057525"/>
              <a:gd name="connsiteX159" fmla="*/ 1838452 w 2762551"/>
              <a:gd name="connsiteY159" fmla="*/ 419100 h 3057525"/>
              <a:gd name="connsiteX160" fmla="*/ 1781302 w 2762551"/>
              <a:gd name="connsiteY160" fmla="*/ 381000 h 3057525"/>
              <a:gd name="connsiteX161" fmla="*/ 1714627 w 2762551"/>
              <a:gd name="connsiteY161" fmla="*/ 304800 h 3057525"/>
              <a:gd name="connsiteX162" fmla="*/ 1705102 w 2762551"/>
              <a:gd name="connsiteY162" fmla="*/ 276225 h 3057525"/>
              <a:gd name="connsiteX163" fmla="*/ 1619377 w 2762551"/>
              <a:gd name="connsiteY163" fmla="*/ 200025 h 3057525"/>
              <a:gd name="connsiteX164" fmla="*/ 1600327 w 2762551"/>
              <a:gd name="connsiteY164" fmla="*/ 171450 h 3057525"/>
              <a:gd name="connsiteX165" fmla="*/ 1571752 w 2762551"/>
              <a:gd name="connsiteY165" fmla="*/ 152400 h 3057525"/>
              <a:gd name="connsiteX166" fmla="*/ 1457452 w 2762551"/>
              <a:gd name="connsiteY166" fmla="*/ 123825 h 3057525"/>
              <a:gd name="connsiteX167" fmla="*/ 1362202 w 2762551"/>
              <a:gd name="connsiteY167" fmla="*/ 114300 h 3057525"/>
              <a:gd name="connsiteX168" fmla="*/ 1247902 w 2762551"/>
              <a:gd name="connsiteY168" fmla="*/ 76200 h 3057525"/>
              <a:gd name="connsiteX169" fmla="*/ 1219327 w 2762551"/>
              <a:gd name="connsiteY169" fmla="*/ 66675 h 3057525"/>
              <a:gd name="connsiteX170" fmla="*/ 1162177 w 2762551"/>
              <a:gd name="connsiteY170" fmla="*/ 38100 h 3057525"/>
              <a:gd name="connsiteX171" fmla="*/ 1105027 w 2762551"/>
              <a:gd name="connsiteY171" fmla="*/ 9525 h 3057525"/>
              <a:gd name="connsiteX172" fmla="*/ 1000252 w 2762551"/>
              <a:gd name="connsiteY172" fmla="*/ 9525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2762551" h="3057525">
                <a:moveTo>
                  <a:pt x="1066927" y="38100"/>
                </a:moveTo>
                <a:cubicBezTo>
                  <a:pt x="911056" y="51089"/>
                  <a:pt x="947257" y="53073"/>
                  <a:pt x="752602" y="38100"/>
                </a:cubicBezTo>
                <a:cubicBezTo>
                  <a:pt x="736460" y="36858"/>
                  <a:pt x="720978" y="31037"/>
                  <a:pt x="704977" y="28575"/>
                </a:cubicBezTo>
                <a:cubicBezTo>
                  <a:pt x="679677" y="24683"/>
                  <a:pt x="654117" y="22670"/>
                  <a:pt x="628777" y="19050"/>
                </a:cubicBezTo>
                <a:cubicBezTo>
                  <a:pt x="479135" y="-2327"/>
                  <a:pt x="686295" y="22266"/>
                  <a:pt x="485902" y="0"/>
                </a:cubicBezTo>
                <a:cubicBezTo>
                  <a:pt x="438277" y="3175"/>
                  <a:pt x="390466" y="4254"/>
                  <a:pt x="343027" y="9525"/>
                </a:cubicBezTo>
                <a:cubicBezTo>
                  <a:pt x="333048" y="10634"/>
                  <a:pt x="323432" y="14560"/>
                  <a:pt x="314452" y="19050"/>
                </a:cubicBezTo>
                <a:cubicBezTo>
                  <a:pt x="292406" y="30073"/>
                  <a:pt x="273101" y="48243"/>
                  <a:pt x="257302" y="66675"/>
                </a:cubicBezTo>
                <a:cubicBezTo>
                  <a:pt x="246971" y="78728"/>
                  <a:pt x="239058" y="92722"/>
                  <a:pt x="228727" y="104775"/>
                </a:cubicBezTo>
                <a:cubicBezTo>
                  <a:pt x="219961" y="115002"/>
                  <a:pt x="209677" y="123825"/>
                  <a:pt x="200152" y="133350"/>
                </a:cubicBezTo>
                <a:cubicBezTo>
                  <a:pt x="196977" y="142875"/>
                  <a:pt x="195608" y="153208"/>
                  <a:pt x="190627" y="161925"/>
                </a:cubicBezTo>
                <a:cubicBezTo>
                  <a:pt x="158003" y="219018"/>
                  <a:pt x="169855" y="181828"/>
                  <a:pt x="133477" y="228600"/>
                </a:cubicBezTo>
                <a:cubicBezTo>
                  <a:pt x="119421" y="246672"/>
                  <a:pt x="108077" y="266700"/>
                  <a:pt x="95377" y="285750"/>
                </a:cubicBezTo>
                <a:cubicBezTo>
                  <a:pt x="76245" y="314448"/>
                  <a:pt x="71779" y="318588"/>
                  <a:pt x="57277" y="352425"/>
                </a:cubicBezTo>
                <a:cubicBezTo>
                  <a:pt x="53322" y="361653"/>
                  <a:pt x="52242" y="372020"/>
                  <a:pt x="47752" y="381000"/>
                </a:cubicBezTo>
                <a:cubicBezTo>
                  <a:pt x="42632" y="391239"/>
                  <a:pt x="34382" y="399636"/>
                  <a:pt x="28702" y="409575"/>
                </a:cubicBezTo>
                <a:cubicBezTo>
                  <a:pt x="9870" y="442531"/>
                  <a:pt x="10813" y="444192"/>
                  <a:pt x="127" y="476250"/>
                </a:cubicBezTo>
                <a:cubicBezTo>
                  <a:pt x="869" y="490357"/>
                  <a:pt x="-6181" y="662051"/>
                  <a:pt x="28702" y="714375"/>
                </a:cubicBezTo>
                <a:cubicBezTo>
                  <a:pt x="35052" y="723900"/>
                  <a:pt x="39657" y="734855"/>
                  <a:pt x="47752" y="742950"/>
                </a:cubicBezTo>
                <a:cubicBezTo>
                  <a:pt x="55847" y="751045"/>
                  <a:pt x="66802" y="755650"/>
                  <a:pt x="76327" y="762000"/>
                </a:cubicBezTo>
                <a:cubicBezTo>
                  <a:pt x="123625" y="832946"/>
                  <a:pt x="62836" y="745811"/>
                  <a:pt x="123952" y="819150"/>
                </a:cubicBezTo>
                <a:cubicBezTo>
                  <a:pt x="131281" y="827944"/>
                  <a:pt x="135673" y="838931"/>
                  <a:pt x="143002" y="847725"/>
                </a:cubicBezTo>
                <a:cubicBezTo>
                  <a:pt x="151626" y="858073"/>
                  <a:pt x="162953" y="865952"/>
                  <a:pt x="171577" y="876300"/>
                </a:cubicBezTo>
                <a:cubicBezTo>
                  <a:pt x="178906" y="885094"/>
                  <a:pt x="182532" y="896780"/>
                  <a:pt x="190627" y="904875"/>
                </a:cubicBezTo>
                <a:cubicBezTo>
                  <a:pt x="213268" y="927516"/>
                  <a:pt x="248058" y="933544"/>
                  <a:pt x="276352" y="942975"/>
                </a:cubicBezTo>
                <a:cubicBezTo>
                  <a:pt x="285877" y="946150"/>
                  <a:pt x="295947" y="948010"/>
                  <a:pt x="304927" y="952500"/>
                </a:cubicBezTo>
                <a:cubicBezTo>
                  <a:pt x="344342" y="972208"/>
                  <a:pt x="353097" y="978830"/>
                  <a:pt x="400177" y="990600"/>
                </a:cubicBezTo>
                <a:cubicBezTo>
                  <a:pt x="425577" y="996950"/>
                  <a:pt x="451539" y="1001371"/>
                  <a:pt x="476377" y="1009650"/>
                </a:cubicBezTo>
                <a:cubicBezTo>
                  <a:pt x="485902" y="1012825"/>
                  <a:pt x="495151" y="1016997"/>
                  <a:pt x="504952" y="1019175"/>
                </a:cubicBezTo>
                <a:cubicBezTo>
                  <a:pt x="523805" y="1023365"/>
                  <a:pt x="543164" y="1024912"/>
                  <a:pt x="562102" y="1028700"/>
                </a:cubicBezTo>
                <a:cubicBezTo>
                  <a:pt x="574939" y="1031267"/>
                  <a:pt x="587615" y="1034629"/>
                  <a:pt x="600202" y="1038225"/>
                </a:cubicBezTo>
                <a:cubicBezTo>
                  <a:pt x="609856" y="1040983"/>
                  <a:pt x="618932" y="1045781"/>
                  <a:pt x="628777" y="1047750"/>
                </a:cubicBezTo>
                <a:cubicBezTo>
                  <a:pt x="701483" y="1062291"/>
                  <a:pt x="775432" y="1069757"/>
                  <a:pt x="847852" y="1085850"/>
                </a:cubicBezTo>
                <a:cubicBezTo>
                  <a:pt x="891038" y="1095447"/>
                  <a:pt x="895614" y="1098596"/>
                  <a:pt x="943102" y="1114425"/>
                </a:cubicBezTo>
                <a:cubicBezTo>
                  <a:pt x="952627" y="1117600"/>
                  <a:pt x="963323" y="1118381"/>
                  <a:pt x="971677" y="1123950"/>
                </a:cubicBezTo>
                <a:cubicBezTo>
                  <a:pt x="1011135" y="1150255"/>
                  <a:pt x="994616" y="1142077"/>
                  <a:pt x="1047877" y="1162050"/>
                </a:cubicBezTo>
                <a:cubicBezTo>
                  <a:pt x="1113790" y="1186767"/>
                  <a:pt x="1034115" y="1151113"/>
                  <a:pt x="1152652" y="1190625"/>
                </a:cubicBezTo>
                <a:cubicBezTo>
                  <a:pt x="1162177" y="1193800"/>
                  <a:pt x="1171256" y="1198977"/>
                  <a:pt x="1181227" y="1200150"/>
                </a:cubicBezTo>
                <a:cubicBezTo>
                  <a:pt x="1225485" y="1205357"/>
                  <a:pt x="1270127" y="1206500"/>
                  <a:pt x="1314577" y="1209675"/>
                </a:cubicBezTo>
                <a:cubicBezTo>
                  <a:pt x="1324102" y="1216025"/>
                  <a:pt x="1332913" y="1223605"/>
                  <a:pt x="1343152" y="1228725"/>
                </a:cubicBezTo>
                <a:cubicBezTo>
                  <a:pt x="1352132" y="1233215"/>
                  <a:pt x="1363802" y="1232086"/>
                  <a:pt x="1371727" y="1238250"/>
                </a:cubicBezTo>
                <a:cubicBezTo>
                  <a:pt x="1392993" y="1254790"/>
                  <a:pt x="1409827" y="1276350"/>
                  <a:pt x="1428877" y="1295400"/>
                </a:cubicBezTo>
                <a:cubicBezTo>
                  <a:pt x="1436972" y="1303495"/>
                  <a:pt x="1439832" y="1315880"/>
                  <a:pt x="1447927" y="1323975"/>
                </a:cubicBezTo>
                <a:cubicBezTo>
                  <a:pt x="1456022" y="1332070"/>
                  <a:pt x="1467708" y="1335696"/>
                  <a:pt x="1476502" y="1343025"/>
                </a:cubicBezTo>
                <a:cubicBezTo>
                  <a:pt x="1486850" y="1351649"/>
                  <a:pt x="1494850" y="1362834"/>
                  <a:pt x="1505077" y="1371600"/>
                </a:cubicBezTo>
                <a:cubicBezTo>
                  <a:pt x="1517130" y="1381931"/>
                  <a:pt x="1531124" y="1389844"/>
                  <a:pt x="1543177" y="1400175"/>
                </a:cubicBezTo>
                <a:cubicBezTo>
                  <a:pt x="1591875" y="1441916"/>
                  <a:pt x="1554058" y="1413232"/>
                  <a:pt x="1590802" y="1457325"/>
                </a:cubicBezTo>
                <a:cubicBezTo>
                  <a:pt x="1613721" y="1484827"/>
                  <a:pt x="1619855" y="1486219"/>
                  <a:pt x="1647952" y="1504950"/>
                </a:cubicBezTo>
                <a:cubicBezTo>
                  <a:pt x="1660652" y="1524000"/>
                  <a:pt x="1689816" y="1539516"/>
                  <a:pt x="1686052" y="1562100"/>
                </a:cubicBezTo>
                <a:cubicBezTo>
                  <a:pt x="1682877" y="1581150"/>
                  <a:pt x="1682634" y="1600928"/>
                  <a:pt x="1676527" y="1619250"/>
                </a:cubicBezTo>
                <a:cubicBezTo>
                  <a:pt x="1668644" y="1642899"/>
                  <a:pt x="1643639" y="1658715"/>
                  <a:pt x="1628902" y="1676400"/>
                </a:cubicBezTo>
                <a:cubicBezTo>
                  <a:pt x="1589215" y="1724025"/>
                  <a:pt x="1633664" y="1689100"/>
                  <a:pt x="1581277" y="1724025"/>
                </a:cubicBezTo>
                <a:cubicBezTo>
                  <a:pt x="1546352" y="1776412"/>
                  <a:pt x="1581277" y="1731962"/>
                  <a:pt x="1533652" y="1771650"/>
                </a:cubicBezTo>
                <a:cubicBezTo>
                  <a:pt x="1523304" y="1780274"/>
                  <a:pt x="1515710" y="1791955"/>
                  <a:pt x="1505077" y="1800225"/>
                </a:cubicBezTo>
                <a:cubicBezTo>
                  <a:pt x="1487005" y="1814281"/>
                  <a:pt x="1466977" y="1825625"/>
                  <a:pt x="1447927" y="1838325"/>
                </a:cubicBezTo>
                <a:lnTo>
                  <a:pt x="1419352" y="1857375"/>
                </a:lnTo>
                <a:cubicBezTo>
                  <a:pt x="1409827" y="1863725"/>
                  <a:pt x="1401637" y="1872805"/>
                  <a:pt x="1390777" y="1876425"/>
                </a:cubicBezTo>
                <a:cubicBezTo>
                  <a:pt x="1370422" y="1883210"/>
                  <a:pt x="1345032" y="1892485"/>
                  <a:pt x="1324102" y="1895475"/>
                </a:cubicBezTo>
                <a:cubicBezTo>
                  <a:pt x="1292514" y="1899988"/>
                  <a:pt x="1260602" y="1901825"/>
                  <a:pt x="1228852" y="1905000"/>
                </a:cubicBezTo>
                <a:cubicBezTo>
                  <a:pt x="1178052" y="1901825"/>
                  <a:pt x="1126788" y="1903025"/>
                  <a:pt x="1076452" y="1895475"/>
                </a:cubicBezTo>
                <a:cubicBezTo>
                  <a:pt x="1062410" y="1893369"/>
                  <a:pt x="1051822" y="1880915"/>
                  <a:pt x="1038352" y="1876425"/>
                </a:cubicBezTo>
                <a:cubicBezTo>
                  <a:pt x="1022993" y="1871305"/>
                  <a:pt x="1006602" y="1870075"/>
                  <a:pt x="990727" y="1866900"/>
                </a:cubicBezTo>
                <a:cubicBezTo>
                  <a:pt x="894962" y="1819017"/>
                  <a:pt x="1015789" y="1875254"/>
                  <a:pt x="905002" y="1838325"/>
                </a:cubicBezTo>
                <a:cubicBezTo>
                  <a:pt x="786696" y="1798890"/>
                  <a:pt x="955764" y="1837047"/>
                  <a:pt x="819277" y="1809750"/>
                </a:cubicBezTo>
                <a:cubicBezTo>
                  <a:pt x="741335" y="1770779"/>
                  <a:pt x="820890" y="1807113"/>
                  <a:pt x="743077" y="1781175"/>
                </a:cubicBezTo>
                <a:cubicBezTo>
                  <a:pt x="726857" y="1775768"/>
                  <a:pt x="711794" y="1767153"/>
                  <a:pt x="695452" y="1762125"/>
                </a:cubicBezTo>
                <a:cubicBezTo>
                  <a:pt x="670428" y="1754425"/>
                  <a:pt x="644090" y="1751354"/>
                  <a:pt x="619252" y="1743075"/>
                </a:cubicBezTo>
                <a:cubicBezTo>
                  <a:pt x="609727" y="1739900"/>
                  <a:pt x="600331" y="1736308"/>
                  <a:pt x="590677" y="1733550"/>
                </a:cubicBezTo>
                <a:cubicBezTo>
                  <a:pt x="568555" y="1727229"/>
                  <a:pt x="526230" y="1717774"/>
                  <a:pt x="504952" y="1714500"/>
                </a:cubicBezTo>
                <a:cubicBezTo>
                  <a:pt x="479652" y="1710608"/>
                  <a:pt x="454152" y="1708150"/>
                  <a:pt x="428752" y="1704975"/>
                </a:cubicBezTo>
                <a:cubicBezTo>
                  <a:pt x="368427" y="1708150"/>
                  <a:pt x="307632" y="1706338"/>
                  <a:pt x="247777" y="1714500"/>
                </a:cubicBezTo>
                <a:cubicBezTo>
                  <a:pt x="221509" y="1718082"/>
                  <a:pt x="213720" y="1745843"/>
                  <a:pt x="200152" y="1762125"/>
                </a:cubicBezTo>
                <a:cubicBezTo>
                  <a:pt x="172757" y="1794999"/>
                  <a:pt x="149526" y="1799702"/>
                  <a:pt x="133477" y="1847850"/>
                </a:cubicBezTo>
                <a:cubicBezTo>
                  <a:pt x="120332" y="1887285"/>
                  <a:pt x="129521" y="1868071"/>
                  <a:pt x="104902" y="1905000"/>
                </a:cubicBezTo>
                <a:cubicBezTo>
                  <a:pt x="75125" y="2024107"/>
                  <a:pt x="113181" y="1876022"/>
                  <a:pt x="85852" y="1971675"/>
                </a:cubicBezTo>
                <a:cubicBezTo>
                  <a:pt x="82256" y="1984262"/>
                  <a:pt x="80089" y="1997236"/>
                  <a:pt x="76327" y="2009775"/>
                </a:cubicBezTo>
                <a:cubicBezTo>
                  <a:pt x="70557" y="2029009"/>
                  <a:pt x="63627" y="2047875"/>
                  <a:pt x="57277" y="2066925"/>
                </a:cubicBezTo>
                <a:lnTo>
                  <a:pt x="47752" y="2095500"/>
                </a:lnTo>
                <a:cubicBezTo>
                  <a:pt x="36671" y="2206308"/>
                  <a:pt x="32454" y="2192192"/>
                  <a:pt x="47752" y="2314575"/>
                </a:cubicBezTo>
                <a:cubicBezTo>
                  <a:pt x="48997" y="2324538"/>
                  <a:pt x="54519" y="2333496"/>
                  <a:pt x="57277" y="2343150"/>
                </a:cubicBezTo>
                <a:cubicBezTo>
                  <a:pt x="60873" y="2355737"/>
                  <a:pt x="61485" y="2369287"/>
                  <a:pt x="66802" y="2381250"/>
                </a:cubicBezTo>
                <a:cubicBezTo>
                  <a:pt x="103907" y="2464737"/>
                  <a:pt x="83958" y="2394986"/>
                  <a:pt x="123952" y="2466975"/>
                </a:cubicBezTo>
                <a:cubicBezTo>
                  <a:pt x="132255" y="2481921"/>
                  <a:pt x="134699" y="2499654"/>
                  <a:pt x="143002" y="2514600"/>
                </a:cubicBezTo>
                <a:cubicBezTo>
                  <a:pt x="150712" y="2528477"/>
                  <a:pt x="163163" y="2539238"/>
                  <a:pt x="171577" y="2552700"/>
                </a:cubicBezTo>
                <a:cubicBezTo>
                  <a:pt x="216714" y="2624919"/>
                  <a:pt x="157749" y="2557922"/>
                  <a:pt x="228727" y="2628900"/>
                </a:cubicBezTo>
                <a:cubicBezTo>
                  <a:pt x="235077" y="2644775"/>
                  <a:pt x="237214" y="2663081"/>
                  <a:pt x="247777" y="2676525"/>
                </a:cubicBezTo>
                <a:cubicBezTo>
                  <a:pt x="272744" y="2708301"/>
                  <a:pt x="304927" y="2733675"/>
                  <a:pt x="333502" y="2762250"/>
                </a:cubicBezTo>
                <a:lnTo>
                  <a:pt x="400177" y="2828925"/>
                </a:lnTo>
                <a:cubicBezTo>
                  <a:pt x="412877" y="2835275"/>
                  <a:pt x="426723" y="2839722"/>
                  <a:pt x="438277" y="2847975"/>
                </a:cubicBezTo>
                <a:cubicBezTo>
                  <a:pt x="499390" y="2891627"/>
                  <a:pt x="431159" y="2867627"/>
                  <a:pt x="504952" y="2886075"/>
                </a:cubicBezTo>
                <a:cubicBezTo>
                  <a:pt x="520827" y="2898775"/>
                  <a:pt x="534069" y="2915762"/>
                  <a:pt x="552577" y="2924175"/>
                </a:cubicBezTo>
                <a:cubicBezTo>
                  <a:pt x="570159" y="2932167"/>
                  <a:pt x="590726" y="2930245"/>
                  <a:pt x="609727" y="2933700"/>
                </a:cubicBezTo>
                <a:cubicBezTo>
                  <a:pt x="625655" y="2936596"/>
                  <a:pt x="641548" y="2939713"/>
                  <a:pt x="657352" y="2943225"/>
                </a:cubicBezTo>
                <a:cubicBezTo>
                  <a:pt x="670131" y="2946065"/>
                  <a:pt x="682865" y="2949154"/>
                  <a:pt x="695452" y="2952750"/>
                </a:cubicBezTo>
                <a:cubicBezTo>
                  <a:pt x="705106" y="2955508"/>
                  <a:pt x="714149" y="2960479"/>
                  <a:pt x="724027" y="2962275"/>
                </a:cubicBezTo>
                <a:cubicBezTo>
                  <a:pt x="749212" y="2966854"/>
                  <a:pt x="774978" y="2967592"/>
                  <a:pt x="800227" y="2971800"/>
                </a:cubicBezTo>
                <a:cubicBezTo>
                  <a:pt x="813140" y="2973952"/>
                  <a:pt x="825460" y="2978913"/>
                  <a:pt x="838327" y="2981325"/>
                </a:cubicBezTo>
                <a:cubicBezTo>
                  <a:pt x="876291" y="2988443"/>
                  <a:pt x="914527" y="2994025"/>
                  <a:pt x="952627" y="3000375"/>
                </a:cubicBezTo>
                <a:cubicBezTo>
                  <a:pt x="971677" y="3003550"/>
                  <a:pt x="990839" y="3006112"/>
                  <a:pt x="1009777" y="3009900"/>
                </a:cubicBezTo>
                <a:lnTo>
                  <a:pt x="1057402" y="3019425"/>
                </a:lnTo>
                <a:cubicBezTo>
                  <a:pt x="1103242" y="3027760"/>
                  <a:pt x="1118482" y="3028391"/>
                  <a:pt x="1162177" y="3038475"/>
                </a:cubicBezTo>
                <a:cubicBezTo>
                  <a:pt x="1187688" y="3044362"/>
                  <a:pt x="1238377" y="3057525"/>
                  <a:pt x="1238377" y="3057525"/>
                </a:cubicBezTo>
                <a:cubicBezTo>
                  <a:pt x="1286002" y="3054350"/>
                  <a:pt x="1334658" y="3058354"/>
                  <a:pt x="1381252" y="3048000"/>
                </a:cubicBezTo>
                <a:cubicBezTo>
                  <a:pt x="1394402" y="3045078"/>
                  <a:pt x="1399479" y="3028049"/>
                  <a:pt x="1409827" y="3019425"/>
                </a:cubicBezTo>
                <a:cubicBezTo>
                  <a:pt x="1418621" y="3012096"/>
                  <a:pt x="1429087" y="3007029"/>
                  <a:pt x="1438402" y="3000375"/>
                </a:cubicBezTo>
                <a:cubicBezTo>
                  <a:pt x="1451320" y="2991148"/>
                  <a:pt x="1462303" y="2978900"/>
                  <a:pt x="1476502" y="2971800"/>
                </a:cubicBezTo>
                <a:cubicBezTo>
                  <a:pt x="1488211" y="2965946"/>
                  <a:pt x="1502345" y="2966872"/>
                  <a:pt x="1514602" y="2962275"/>
                </a:cubicBezTo>
                <a:cubicBezTo>
                  <a:pt x="1527897" y="2957289"/>
                  <a:pt x="1538927" y="2946669"/>
                  <a:pt x="1552702" y="2943225"/>
                </a:cubicBezTo>
                <a:cubicBezTo>
                  <a:pt x="1655960" y="2917410"/>
                  <a:pt x="1749830" y="2920034"/>
                  <a:pt x="1857502" y="2914650"/>
                </a:cubicBezTo>
                <a:cubicBezTo>
                  <a:pt x="1878568" y="2893584"/>
                  <a:pt x="1891866" y="2884022"/>
                  <a:pt x="1905127" y="2857500"/>
                </a:cubicBezTo>
                <a:cubicBezTo>
                  <a:pt x="1917961" y="2831833"/>
                  <a:pt x="1909438" y="2821581"/>
                  <a:pt x="1933702" y="2800350"/>
                </a:cubicBezTo>
                <a:cubicBezTo>
                  <a:pt x="1950932" y="2785273"/>
                  <a:pt x="1971802" y="2774950"/>
                  <a:pt x="1990852" y="2762250"/>
                </a:cubicBezTo>
                <a:lnTo>
                  <a:pt x="2019427" y="2743200"/>
                </a:lnTo>
                <a:cubicBezTo>
                  <a:pt x="2036787" y="2717160"/>
                  <a:pt x="2069529" y="2663999"/>
                  <a:pt x="2095627" y="2657475"/>
                </a:cubicBezTo>
                <a:cubicBezTo>
                  <a:pt x="2121027" y="2651125"/>
                  <a:pt x="2145908" y="2642128"/>
                  <a:pt x="2171827" y="2638425"/>
                </a:cubicBezTo>
                <a:cubicBezTo>
                  <a:pt x="2209461" y="2633049"/>
                  <a:pt x="2248986" y="2628660"/>
                  <a:pt x="2286127" y="2619375"/>
                </a:cubicBezTo>
                <a:cubicBezTo>
                  <a:pt x="2295867" y="2616940"/>
                  <a:pt x="2305048" y="2612608"/>
                  <a:pt x="2314702" y="2609850"/>
                </a:cubicBezTo>
                <a:cubicBezTo>
                  <a:pt x="2327289" y="2606254"/>
                  <a:pt x="2340383" y="2604465"/>
                  <a:pt x="2352802" y="2600325"/>
                </a:cubicBezTo>
                <a:cubicBezTo>
                  <a:pt x="2369022" y="2594918"/>
                  <a:pt x="2384207" y="2586682"/>
                  <a:pt x="2400427" y="2581275"/>
                </a:cubicBezTo>
                <a:cubicBezTo>
                  <a:pt x="2412846" y="2577135"/>
                  <a:pt x="2426108" y="2575890"/>
                  <a:pt x="2438527" y="2571750"/>
                </a:cubicBezTo>
                <a:cubicBezTo>
                  <a:pt x="2454747" y="2566343"/>
                  <a:pt x="2470143" y="2558703"/>
                  <a:pt x="2486152" y="2552700"/>
                </a:cubicBezTo>
                <a:cubicBezTo>
                  <a:pt x="2495553" y="2549175"/>
                  <a:pt x="2505202" y="2546350"/>
                  <a:pt x="2514727" y="2543175"/>
                </a:cubicBezTo>
                <a:cubicBezTo>
                  <a:pt x="2600085" y="2479156"/>
                  <a:pt x="2573315" y="2512443"/>
                  <a:pt x="2609977" y="2457450"/>
                </a:cubicBezTo>
                <a:cubicBezTo>
                  <a:pt x="2613152" y="2444750"/>
                  <a:pt x="2614905" y="2431607"/>
                  <a:pt x="2619502" y="2419350"/>
                </a:cubicBezTo>
                <a:cubicBezTo>
                  <a:pt x="2624488" y="2406055"/>
                  <a:pt x="2634062" y="2394720"/>
                  <a:pt x="2638552" y="2381250"/>
                </a:cubicBezTo>
                <a:cubicBezTo>
                  <a:pt x="2675481" y="2270463"/>
                  <a:pt x="2619244" y="2391290"/>
                  <a:pt x="2667127" y="2295525"/>
                </a:cubicBezTo>
                <a:cubicBezTo>
                  <a:pt x="2670302" y="2279650"/>
                  <a:pt x="2670968" y="2263059"/>
                  <a:pt x="2676652" y="2247900"/>
                </a:cubicBezTo>
                <a:cubicBezTo>
                  <a:pt x="2680672" y="2237181"/>
                  <a:pt x="2691682" y="2230044"/>
                  <a:pt x="2695702" y="2219325"/>
                </a:cubicBezTo>
                <a:cubicBezTo>
                  <a:pt x="2751095" y="2071609"/>
                  <a:pt x="2660200" y="2261754"/>
                  <a:pt x="2724277" y="2133600"/>
                </a:cubicBezTo>
                <a:cubicBezTo>
                  <a:pt x="2753005" y="1989961"/>
                  <a:pt x="2716424" y="2168939"/>
                  <a:pt x="2743327" y="2047875"/>
                </a:cubicBezTo>
                <a:cubicBezTo>
                  <a:pt x="2746839" y="2032071"/>
                  <a:pt x="2749677" y="2016125"/>
                  <a:pt x="2752852" y="2000250"/>
                </a:cubicBezTo>
                <a:cubicBezTo>
                  <a:pt x="2756362" y="1937067"/>
                  <a:pt x="2772801" y="1825748"/>
                  <a:pt x="2752852" y="1752600"/>
                </a:cubicBezTo>
                <a:cubicBezTo>
                  <a:pt x="2745796" y="1726730"/>
                  <a:pt x="2724983" y="1718145"/>
                  <a:pt x="2705227" y="1704975"/>
                </a:cubicBezTo>
                <a:cubicBezTo>
                  <a:pt x="2686684" y="1649345"/>
                  <a:pt x="2710211" y="1700434"/>
                  <a:pt x="2667127" y="1657350"/>
                </a:cubicBezTo>
                <a:cubicBezTo>
                  <a:pt x="2659032" y="1649255"/>
                  <a:pt x="2656172" y="1636870"/>
                  <a:pt x="2648077" y="1628775"/>
                </a:cubicBezTo>
                <a:cubicBezTo>
                  <a:pt x="2639982" y="1620680"/>
                  <a:pt x="2628817" y="1616379"/>
                  <a:pt x="2619502" y="1609725"/>
                </a:cubicBezTo>
                <a:cubicBezTo>
                  <a:pt x="2582278" y="1583136"/>
                  <a:pt x="2576721" y="1574047"/>
                  <a:pt x="2533777" y="1552575"/>
                </a:cubicBezTo>
                <a:cubicBezTo>
                  <a:pt x="2524797" y="1548085"/>
                  <a:pt x="2514182" y="1547540"/>
                  <a:pt x="2505202" y="1543050"/>
                </a:cubicBezTo>
                <a:cubicBezTo>
                  <a:pt x="2494963" y="1537930"/>
                  <a:pt x="2486866" y="1529120"/>
                  <a:pt x="2476627" y="1524000"/>
                </a:cubicBezTo>
                <a:cubicBezTo>
                  <a:pt x="2467647" y="1519510"/>
                  <a:pt x="2457280" y="1518430"/>
                  <a:pt x="2448052" y="1514475"/>
                </a:cubicBezTo>
                <a:cubicBezTo>
                  <a:pt x="2435001" y="1508882"/>
                  <a:pt x="2423003" y="1501018"/>
                  <a:pt x="2409952" y="1495425"/>
                </a:cubicBezTo>
                <a:cubicBezTo>
                  <a:pt x="2400724" y="1491470"/>
                  <a:pt x="2390605" y="1489855"/>
                  <a:pt x="2381377" y="1485900"/>
                </a:cubicBezTo>
                <a:cubicBezTo>
                  <a:pt x="2368326" y="1480307"/>
                  <a:pt x="2356572" y="1471836"/>
                  <a:pt x="2343277" y="1466850"/>
                </a:cubicBezTo>
                <a:cubicBezTo>
                  <a:pt x="2331020" y="1462253"/>
                  <a:pt x="2317764" y="1460921"/>
                  <a:pt x="2305177" y="1457325"/>
                </a:cubicBezTo>
                <a:cubicBezTo>
                  <a:pt x="2271640" y="1447743"/>
                  <a:pt x="2246741" y="1436989"/>
                  <a:pt x="2219452" y="1409700"/>
                </a:cubicBezTo>
                <a:cubicBezTo>
                  <a:pt x="2209927" y="1400175"/>
                  <a:pt x="2199147" y="1391758"/>
                  <a:pt x="2190877" y="1381125"/>
                </a:cubicBezTo>
                <a:cubicBezTo>
                  <a:pt x="2160066" y="1341511"/>
                  <a:pt x="2154378" y="1334342"/>
                  <a:pt x="2143252" y="1295400"/>
                </a:cubicBezTo>
                <a:cubicBezTo>
                  <a:pt x="2139656" y="1282813"/>
                  <a:pt x="2136902" y="1270000"/>
                  <a:pt x="2133727" y="1257300"/>
                </a:cubicBezTo>
                <a:cubicBezTo>
                  <a:pt x="2130552" y="1181100"/>
                  <a:pt x="2131321" y="1104633"/>
                  <a:pt x="2124202" y="1028700"/>
                </a:cubicBezTo>
                <a:cubicBezTo>
                  <a:pt x="2123619" y="1022484"/>
                  <a:pt x="2105416" y="946765"/>
                  <a:pt x="2095627" y="923925"/>
                </a:cubicBezTo>
                <a:cubicBezTo>
                  <a:pt x="2090034" y="910874"/>
                  <a:pt x="2081563" y="899120"/>
                  <a:pt x="2076577" y="885825"/>
                </a:cubicBezTo>
                <a:cubicBezTo>
                  <a:pt x="2067422" y="861410"/>
                  <a:pt x="2069041" y="842177"/>
                  <a:pt x="2057527" y="819150"/>
                </a:cubicBezTo>
                <a:cubicBezTo>
                  <a:pt x="2052407" y="808911"/>
                  <a:pt x="2044827" y="800100"/>
                  <a:pt x="2038477" y="790575"/>
                </a:cubicBezTo>
                <a:cubicBezTo>
                  <a:pt x="2011180" y="654088"/>
                  <a:pt x="2049337" y="823156"/>
                  <a:pt x="2009902" y="704850"/>
                </a:cubicBezTo>
                <a:cubicBezTo>
                  <a:pt x="2004782" y="689491"/>
                  <a:pt x="2005497" y="672584"/>
                  <a:pt x="2000377" y="657225"/>
                </a:cubicBezTo>
                <a:cubicBezTo>
                  <a:pt x="1995887" y="643755"/>
                  <a:pt x="1986600" y="632308"/>
                  <a:pt x="1981327" y="619125"/>
                </a:cubicBezTo>
                <a:cubicBezTo>
                  <a:pt x="1973869" y="600481"/>
                  <a:pt x="1976476" y="576174"/>
                  <a:pt x="1962277" y="561975"/>
                </a:cubicBezTo>
                <a:cubicBezTo>
                  <a:pt x="1952752" y="552450"/>
                  <a:pt x="1941972" y="544033"/>
                  <a:pt x="1933702" y="533400"/>
                </a:cubicBezTo>
                <a:cubicBezTo>
                  <a:pt x="1919646" y="515328"/>
                  <a:pt x="1911791" y="492439"/>
                  <a:pt x="1895602" y="476250"/>
                </a:cubicBezTo>
                <a:cubicBezTo>
                  <a:pt x="1876552" y="457200"/>
                  <a:pt x="1860868" y="434044"/>
                  <a:pt x="1838452" y="419100"/>
                </a:cubicBezTo>
                <a:lnTo>
                  <a:pt x="1781302" y="381000"/>
                </a:lnTo>
                <a:cubicBezTo>
                  <a:pt x="1736852" y="314325"/>
                  <a:pt x="1762252" y="336550"/>
                  <a:pt x="1714627" y="304800"/>
                </a:cubicBezTo>
                <a:cubicBezTo>
                  <a:pt x="1711452" y="295275"/>
                  <a:pt x="1711266" y="284150"/>
                  <a:pt x="1705102" y="276225"/>
                </a:cubicBezTo>
                <a:cubicBezTo>
                  <a:pt x="1669970" y="231056"/>
                  <a:pt x="1657573" y="225489"/>
                  <a:pt x="1619377" y="200025"/>
                </a:cubicBezTo>
                <a:cubicBezTo>
                  <a:pt x="1613027" y="190500"/>
                  <a:pt x="1608422" y="179545"/>
                  <a:pt x="1600327" y="171450"/>
                </a:cubicBezTo>
                <a:cubicBezTo>
                  <a:pt x="1592232" y="163355"/>
                  <a:pt x="1582213" y="157049"/>
                  <a:pt x="1571752" y="152400"/>
                </a:cubicBezTo>
                <a:cubicBezTo>
                  <a:pt x="1532968" y="135163"/>
                  <a:pt x="1499124" y="129034"/>
                  <a:pt x="1457452" y="123825"/>
                </a:cubicBezTo>
                <a:cubicBezTo>
                  <a:pt x="1425790" y="119867"/>
                  <a:pt x="1393952" y="117475"/>
                  <a:pt x="1362202" y="114300"/>
                </a:cubicBezTo>
                <a:lnTo>
                  <a:pt x="1247902" y="76200"/>
                </a:lnTo>
                <a:cubicBezTo>
                  <a:pt x="1238377" y="73025"/>
                  <a:pt x="1227681" y="72244"/>
                  <a:pt x="1219327" y="66675"/>
                </a:cubicBezTo>
                <a:cubicBezTo>
                  <a:pt x="1137435" y="12080"/>
                  <a:pt x="1241047" y="77535"/>
                  <a:pt x="1162177" y="38100"/>
                </a:cubicBezTo>
                <a:cubicBezTo>
                  <a:pt x="1138364" y="26194"/>
                  <a:pt x="1132959" y="11520"/>
                  <a:pt x="1105027" y="9525"/>
                </a:cubicBezTo>
                <a:cubicBezTo>
                  <a:pt x="1070191" y="7037"/>
                  <a:pt x="1035177" y="9525"/>
                  <a:pt x="1000252" y="9525"/>
                </a:cubicBezTo>
              </a:path>
            </a:pathLst>
          </a:cu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rme libre 11"/>
          <p:cNvSpPr/>
          <p:nvPr/>
        </p:nvSpPr>
        <p:spPr>
          <a:xfrm>
            <a:off x="4562475" y="3693940"/>
            <a:ext cx="2572358" cy="2078210"/>
          </a:xfrm>
          <a:custGeom>
            <a:avLst/>
            <a:gdLst>
              <a:gd name="connsiteX0" fmla="*/ 723900 w 2572358"/>
              <a:gd name="connsiteY0" fmla="*/ 20810 h 2078210"/>
              <a:gd name="connsiteX1" fmla="*/ 676275 w 2572358"/>
              <a:gd name="connsiteY1" fmla="*/ 1760 h 2078210"/>
              <a:gd name="connsiteX2" fmla="*/ 523875 w 2572358"/>
              <a:gd name="connsiteY2" fmla="*/ 20810 h 2078210"/>
              <a:gd name="connsiteX3" fmla="*/ 438150 w 2572358"/>
              <a:gd name="connsiteY3" fmla="*/ 106535 h 2078210"/>
              <a:gd name="connsiteX4" fmla="*/ 409575 w 2572358"/>
              <a:gd name="connsiteY4" fmla="*/ 135110 h 2078210"/>
              <a:gd name="connsiteX5" fmla="*/ 381000 w 2572358"/>
              <a:gd name="connsiteY5" fmla="*/ 163685 h 2078210"/>
              <a:gd name="connsiteX6" fmla="*/ 352425 w 2572358"/>
              <a:gd name="connsiteY6" fmla="*/ 182735 h 2078210"/>
              <a:gd name="connsiteX7" fmla="*/ 323850 w 2572358"/>
              <a:gd name="connsiteY7" fmla="*/ 211310 h 2078210"/>
              <a:gd name="connsiteX8" fmla="*/ 295275 w 2572358"/>
              <a:gd name="connsiteY8" fmla="*/ 220835 h 2078210"/>
              <a:gd name="connsiteX9" fmla="*/ 257175 w 2572358"/>
              <a:gd name="connsiteY9" fmla="*/ 239885 h 2078210"/>
              <a:gd name="connsiteX10" fmla="*/ 200025 w 2572358"/>
              <a:gd name="connsiteY10" fmla="*/ 258935 h 2078210"/>
              <a:gd name="connsiteX11" fmla="*/ 114300 w 2572358"/>
              <a:gd name="connsiteY11" fmla="*/ 325610 h 2078210"/>
              <a:gd name="connsiteX12" fmla="*/ 95250 w 2572358"/>
              <a:gd name="connsiteY12" fmla="*/ 363710 h 2078210"/>
              <a:gd name="connsiteX13" fmla="*/ 76200 w 2572358"/>
              <a:gd name="connsiteY13" fmla="*/ 392285 h 2078210"/>
              <a:gd name="connsiteX14" fmla="*/ 66675 w 2572358"/>
              <a:gd name="connsiteY14" fmla="*/ 420860 h 2078210"/>
              <a:gd name="connsiteX15" fmla="*/ 47625 w 2572358"/>
              <a:gd name="connsiteY15" fmla="*/ 449435 h 2078210"/>
              <a:gd name="connsiteX16" fmla="*/ 28575 w 2572358"/>
              <a:gd name="connsiteY16" fmla="*/ 506585 h 2078210"/>
              <a:gd name="connsiteX17" fmla="*/ 9525 w 2572358"/>
              <a:gd name="connsiteY17" fmla="*/ 573260 h 2078210"/>
              <a:gd name="connsiteX18" fmla="*/ 0 w 2572358"/>
              <a:gd name="connsiteY18" fmla="*/ 630410 h 2078210"/>
              <a:gd name="connsiteX19" fmla="*/ 9525 w 2572358"/>
              <a:gd name="connsiteY19" fmla="*/ 1211435 h 2078210"/>
              <a:gd name="connsiteX20" fmla="*/ 57150 w 2572358"/>
              <a:gd name="connsiteY20" fmla="*/ 1297160 h 2078210"/>
              <a:gd name="connsiteX21" fmla="*/ 76200 w 2572358"/>
              <a:gd name="connsiteY21" fmla="*/ 1325735 h 2078210"/>
              <a:gd name="connsiteX22" fmla="*/ 95250 w 2572358"/>
              <a:gd name="connsiteY22" fmla="*/ 1354310 h 2078210"/>
              <a:gd name="connsiteX23" fmla="*/ 114300 w 2572358"/>
              <a:gd name="connsiteY23" fmla="*/ 1392410 h 2078210"/>
              <a:gd name="connsiteX24" fmla="*/ 152400 w 2572358"/>
              <a:gd name="connsiteY24" fmla="*/ 1449560 h 2078210"/>
              <a:gd name="connsiteX25" fmla="*/ 171450 w 2572358"/>
              <a:gd name="connsiteY25" fmla="*/ 1478135 h 2078210"/>
              <a:gd name="connsiteX26" fmla="*/ 180975 w 2572358"/>
              <a:gd name="connsiteY26" fmla="*/ 1516235 h 2078210"/>
              <a:gd name="connsiteX27" fmla="*/ 209550 w 2572358"/>
              <a:gd name="connsiteY27" fmla="*/ 1544810 h 2078210"/>
              <a:gd name="connsiteX28" fmla="*/ 257175 w 2572358"/>
              <a:gd name="connsiteY28" fmla="*/ 1592435 h 2078210"/>
              <a:gd name="connsiteX29" fmla="*/ 333375 w 2572358"/>
              <a:gd name="connsiteY29" fmla="*/ 1687685 h 2078210"/>
              <a:gd name="connsiteX30" fmla="*/ 361950 w 2572358"/>
              <a:gd name="connsiteY30" fmla="*/ 1706735 h 2078210"/>
              <a:gd name="connsiteX31" fmla="*/ 447675 w 2572358"/>
              <a:gd name="connsiteY31" fmla="*/ 1773410 h 2078210"/>
              <a:gd name="connsiteX32" fmla="*/ 476250 w 2572358"/>
              <a:gd name="connsiteY32" fmla="*/ 1792460 h 2078210"/>
              <a:gd name="connsiteX33" fmla="*/ 504825 w 2572358"/>
              <a:gd name="connsiteY33" fmla="*/ 1801985 h 2078210"/>
              <a:gd name="connsiteX34" fmla="*/ 571500 w 2572358"/>
              <a:gd name="connsiteY34" fmla="*/ 1840085 h 2078210"/>
              <a:gd name="connsiteX35" fmla="*/ 619125 w 2572358"/>
              <a:gd name="connsiteY35" fmla="*/ 1859135 h 2078210"/>
              <a:gd name="connsiteX36" fmla="*/ 657225 w 2572358"/>
              <a:gd name="connsiteY36" fmla="*/ 1887710 h 2078210"/>
              <a:gd name="connsiteX37" fmla="*/ 685800 w 2572358"/>
              <a:gd name="connsiteY37" fmla="*/ 1897235 h 2078210"/>
              <a:gd name="connsiteX38" fmla="*/ 714375 w 2572358"/>
              <a:gd name="connsiteY38" fmla="*/ 1916285 h 2078210"/>
              <a:gd name="connsiteX39" fmla="*/ 742950 w 2572358"/>
              <a:gd name="connsiteY39" fmla="*/ 1925810 h 2078210"/>
              <a:gd name="connsiteX40" fmla="*/ 781050 w 2572358"/>
              <a:gd name="connsiteY40" fmla="*/ 1935335 h 2078210"/>
              <a:gd name="connsiteX41" fmla="*/ 828675 w 2572358"/>
              <a:gd name="connsiteY41" fmla="*/ 1944860 h 2078210"/>
              <a:gd name="connsiteX42" fmla="*/ 876300 w 2572358"/>
              <a:gd name="connsiteY42" fmla="*/ 1963910 h 2078210"/>
              <a:gd name="connsiteX43" fmla="*/ 942975 w 2572358"/>
              <a:gd name="connsiteY43" fmla="*/ 1973435 h 2078210"/>
              <a:gd name="connsiteX44" fmla="*/ 1000125 w 2572358"/>
              <a:gd name="connsiteY44" fmla="*/ 1982960 h 2078210"/>
              <a:gd name="connsiteX45" fmla="*/ 1028700 w 2572358"/>
              <a:gd name="connsiteY45" fmla="*/ 1992485 h 2078210"/>
              <a:gd name="connsiteX46" fmla="*/ 1076325 w 2572358"/>
              <a:gd name="connsiteY46" fmla="*/ 2002010 h 2078210"/>
              <a:gd name="connsiteX47" fmla="*/ 1171575 w 2572358"/>
              <a:gd name="connsiteY47" fmla="*/ 2021060 h 2078210"/>
              <a:gd name="connsiteX48" fmla="*/ 1238250 w 2572358"/>
              <a:gd name="connsiteY48" fmla="*/ 2030585 h 2078210"/>
              <a:gd name="connsiteX49" fmla="*/ 1304925 w 2572358"/>
              <a:gd name="connsiteY49" fmla="*/ 2049635 h 2078210"/>
              <a:gd name="connsiteX50" fmla="*/ 1343025 w 2572358"/>
              <a:gd name="connsiteY50" fmla="*/ 2059160 h 2078210"/>
              <a:gd name="connsiteX51" fmla="*/ 1381125 w 2572358"/>
              <a:gd name="connsiteY51" fmla="*/ 2078210 h 2078210"/>
              <a:gd name="connsiteX52" fmla="*/ 1714500 w 2572358"/>
              <a:gd name="connsiteY52" fmla="*/ 2068685 h 2078210"/>
              <a:gd name="connsiteX53" fmla="*/ 1885950 w 2572358"/>
              <a:gd name="connsiteY53" fmla="*/ 2049635 h 2078210"/>
              <a:gd name="connsiteX54" fmla="*/ 1952625 w 2572358"/>
              <a:gd name="connsiteY54" fmla="*/ 2030585 h 2078210"/>
              <a:gd name="connsiteX55" fmla="*/ 2038350 w 2572358"/>
              <a:gd name="connsiteY55" fmla="*/ 2021060 h 2078210"/>
              <a:gd name="connsiteX56" fmla="*/ 2428875 w 2572358"/>
              <a:gd name="connsiteY56" fmla="*/ 2002010 h 2078210"/>
              <a:gd name="connsiteX57" fmla="*/ 2552700 w 2572358"/>
              <a:gd name="connsiteY57" fmla="*/ 1992485 h 2078210"/>
              <a:gd name="connsiteX58" fmla="*/ 2571750 w 2572358"/>
              <a:gd name="connsiteY58" fmla="*/ 1963910 h 2078210"/>
              <a:gd name="connsiteX59" fmla="*/ 2562225 w 2572358"/>
              <a:gd name="connsiteY59" fmla="*/ 1801985 h 2078210"/>
              <a:gd name="connsiteX60" fmla="*/ 2552700 w 2572358"/>
              <a:gd name="connsiteY60" fmla="*/ 1773410 h 2078210"/>
              <a:gd name="connsiteX61" fmla="*/ 2514600 w 2572358"/>
              <a:gd name="connsiteY61" fmla="*/ 1716260 h 2078210"/>
              <a:gd name="connsiteX62" fmla="*/ 2447925 w 2572358"/>
              <a:gd name="connsiteY62" fmla="*/ 1630535 h 2078210"/>
              <a:gd name="connsiteX63" fmla="*/ 2419350 w 2572358"/>
              <a:gd name="connsiteY63" fmla="*/ 1611485 h 2078210"/>
              <a:gd name="connsiteX64" fmla="*/ 2314575 w 2572358"/>
              <a:gd name="connsiteY64" fmla="*/ 1535285 h 2078210"/>
              <a:gd name="connsiteX65" fmla="*/ 2266950 w 2572358"/>
              <a:gd name="connsiteY65" fmla="*/ 1516235 h 2078210"/>
              <a:gd name="connsiteX66" fmla="*/ 2238375 w 2572358"/>
              <a:gd name="connsiteY66" fmla="*/ 1497185 h 2078210"/>
              <a:gd name="connsiteX67" fmla="*/ 2209800 w 2572358"/>
              <a:gd name="connsiteY67" fmla="*/ 1487660 h 2078210"/>
              <a:gd name="connsiteX68" fmla="*/ 2181225 w 2572358"/>
              <a:gd name="connsiteY68" fmla="*/ 1468610 h 2078210"/>
              <a:gd name="connsiteX69" fmla="*/ 2143125 w 2572358"/>
              <a:gd name="connsiteY69" fmla="*/ 1459085 h 2078210"/>
              <a:gd name="connsiteX70" fmla="*/ 2105025 w 2572358"/>
              <a:gd name="connsiteY70" fmla="*/ 1440035 h 2078210"/>
              <a:gd name="connsiteX71" fmla="*/ 2028825 w 2572358"/>
              <a:gd name="connsiteY71" fmla="*/ 1420985 h 2078210"/>
              <a:gd name="connsiteX72" fmla="*/ 1971675 w 2572358"/>
              <a:gd name="connsiteY72" fmla="*/ 1401935 h 2078210"/>
              <a:gd name="connsiteX73" fmla="*/ 1943100 w 2572358"/>
              <a:gd name="connsiteY73" fmla="*/ 1392410 h 2078210"/>
              <a:gd name="connsiteX74" fmla="*/ 1866900 w 2572358"/>
              <a:gd name="connsiteY74" fmla="*/ 1373360 h 2078210"/>
              <a:gd name="connsiteX75" fmla="*/ 1790700 w 2572358"/>
              <a:gd name="connsiteY75" fmla="*/ 1344785 h 2078210"/>
              <a:gd name="connsiteX76" fmla="*/ 1733550 w 2572358"/>
              <a:gd name="connsiteY76" fmla="*/ 1306685 h 2078210"/>
              <a:gd name="connsiteX77" fmla="*/ 1704975 w 2572358"/>
              <a:gd name="connsiteY77" fmla="*/ 1297160 h 2078210"/>
              <a:gd name="connsiteX78" fmla="*/ 1676400 w 2572358"/>
              <a:gd name="connsiteY78" fmla="*/ 1278110 h 2078210"/>
              <a:gd name="connsiteX79" fmla="*/ 1609725 w 2572358"/>
              <a:gd name="connsiteY79" fmla="*/ 1249535 h 2078210"/>
              <a:gd name="connsiteX80" fmla="*/ 1552575 w 2572358"/>
              <a:gd name="connsiteY80" fmla="*/ 1211435 h 2078210"/>
              <a:gd name="connsiteX81" fmla="*/ 1514475 w 2572358"/>
              <a:gd name="connsiteY81" fmla="*/ 1192385 h 2078210"/>
              <a:gd name="connsiteX82" fmla="*/ 1457325 w 2572358"/>
              <a:gd name="connsiteY82" fmla="*/ 1154285 h 2078210"/>
              <a:gd name="connsiteX83" fmla="*/ 1428750 w 2572358"/>
              <a:gd name="connsiteY83" fmla="*/ 1144760 h 2078210"/>
              <a:gd name="connsiteX84" fmla="*/ 1371600 w 2572358"/>
              <a:gd name="connsiteY84" fmla="*/ 1116185 h 2078210"/>
              <a:gd name="connsiteX85" fmla="*/ 1304925 w 2572358"/>
              <a:gd name="connsiteY85" fmla="*/ 1049510 h 2078210"/>
              <a:gd name="connsiteX86" fmla="*/ 1266825 w 2572358"/>
              <a:gd name="connsiteY86" fmla="*/ 1011410 h 2078210"/>
              <a:gd name="connsiteX87" fmla="*/ 1257300 w 2572358"/>
              <a:gd name="connsiteY87" fmla="*/ 982835 h 2078210"/>
              <a:gd name="connsiteX88" fmla="*/ 1209675 w 2572358"/>
              <a:gd name="connsiteY88" fmla="*/ 925685 h 2078210"/>
              <a:gd name="connsiteX89" fmla="*/ 1171575 w 2572358"/>
              <a:gd name="connsiteY89" fmla="*/ 830435 h 2078210"/>
              <a:gd name="connsiteX90" fmla="*/ 1143000 w 2572358"/>
              <a:gd name="connsiteY90" fmla="*/ 773285 h 2078210"/>
              <a:gd name="connsiteX91" fmla="*/ 1123950 w 2572358"/>
              <a:gd name="connsiteY91" fmla="*/ 744710 h 2078210"/>
              <a:gd name="connsiteX92" fmla="*/ 1114425 w 2572358"/>
              <a:gd name="connsiteY92" fmla="*/ 716135 h 2078210"/>
              <a:gd name="connsiteX93" fmla="*/ 1095375 w 2572358"/>
              <a:gd name="connsiteY93" fmla="*/ 678035 h 2078210"/>
              <a:gd name="connsiteX94" fmla="*/ 1066800 w 2572358"/>
              <a:gd name="connsiteY94" fmla="*/ 601835 h 2078210"/>
              <a:gd name="connsiteX95" fmla="*/ 1057275 w 2572358"/>
              <a:gd name="connsiteY95" fmla="*/ 535160 h 2078210"/>
              <a:gd name="connsiteX96" fmla="*/ 1038225 w 2572358"/>
              <a:gd name="connsiteY96" fmla="*/ 478010 h 2078210"/>
              <a:gd name="connsiteX97" fmla="*/ 1019175 w 2572358"/>
              <a:gd name="connsiteY97" fmla="*/ 354185 h 2078210"/>
              <a:gd name="connsiteX98" fmla="*/ 1009650 w 2572358"/>
              <a:gd name="connsiteY98" fmla="*/ 192260 h 2078210"/>
              <a:gd name="connsiteX99" fmla="*/ 990600 w 2572358"/>
              <a:gd name="connsiteY99" fmla="*/ 135110 h 2078210"/>
              <a:gd name="connsiteX100" fmla="*/ 962025 w 2572358"/>
              <a:gd name="connsiteY100" fmla="*/ 106535 h 2078210"/>
              <a:gd name="connsiteX101" fmla="*/ 895350 w 2572358"/>
              <a:gd name="connsiteY101" fmla="*/ 87485 h 2078210"/>
              <a:gd name="connsiteX102" fmla="*/ 838200 w 2572358"/>
              <a:gd name="connsiteY102" fmla="*/ 68435 h 2078210"/>
              <a:gd name="connsiteX103" fmla="*/ 809625 w 2572358"/>
              <a:gd name="connsiteY103" fmla="*/ 58910 h 2078210"/>
              <a:gd name="connsiteX104" fmla="*/ 771525 w 2572358"/>
              <a:gd name="connsiteY104" fmla="*/ 49385 h 2078210"/>
              <a:gd name="connsiteX105" fmla="*/ 723900 w 2572358"/>
              <a:gd name="connsiteY105" fmla="*/ 20810 h 20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572358" h="2078210">
                <a:moveTo>
                  <a:pt x="723900" y="20810"/>
                </a:moveTo>
                <a:cubicBezTo>
                  <a:pt x="708025" y="12873"/>
                  <a:pt x="693347" y="2708"/>
                  <a:pt x="676275" y="1760"/>
                </a:cubicBezTo>
                <a:cubicBezTo>
                  <a:pt x="588032" y="-3142"/>
                  <a:pt x="580665" y="1880"/>
                  <a:pt x="523875" y="20810"/>
                </a:cubicBezTo>
                <a:lnTo>
                  <a:pt x="438150" y="106535"/>
                </a:lnTo>
                <a:lnTo>
                  <a:pt x="409575" y="135110"/>
                </a:lnTo>
                <a:cubicBezTo>
                  <a:pt x="400050" y="144635"/>
                  <a:pt x="392208" y="156213"/>
                  <a:pt x="381000" y="163685"/>
                </a:cubicBezTo>
                <a:cubicBezTo>
                  <a:pt x="371475" y="170035"/>
                  <a:pt x="361219" y="175406"/>
                  <a:pt x="352425" y="182735"/>
                </a:cubicBezTo>
                <a:cubicBezTo>
                  <a:pt x="342077" y="191359"/>
                  <a:pt x="335058" y="203838"/>
                  <a:pt x="323850" y="211310"/>
                </a:cubicBezTo>
                <a:cubicBezTo>
                  <a:pt x="315496" y="216879"/>
                  <a:pt x="304503" y="216880"/>
                  <a:pt x="295275" y="220835"/>
                </a:cubicBezTo>
                <a:cubicBezTo>
                  <a:pt x="282224" y="226428"/>
                  <a:pt x="270358" y="234612"/>
                  <a:pt x="257175" y="239885"/>
                </a:cubicBezTo>
                <a:cubicBezTo>
                  <a:pt x="238531" y="247343"/>
                  <a:pt x="216733" y="247796"/>
                  <a:pt x="200025" y="258935"/>
                </a:cubicBezTo>
                <a:cubicBezTo>
                  <a:pt x="173168" y="276840"/>
                  <a:pt x="134647" y="297124"/>
                  <a:pt x="114300" y="325610"/>
                </a:cubicBezTo>
                <a:cubicBezTo>
                  <a:pt x="106047" y="337164"/>
                  <a:pt x="102295" y="351382"/>
                  <a:pt x="95250" y="363710"/>
                </a:cubicBezTo>
                <a:cubicBezTo>
                  <a:pt x="89570" y="373649"/>
                  <a:pt x="81320" y="382046"/>
                  <a:pt x="76200" y="392285"/>
                </a:cubicBezTo>
                <a:cubicBezTo>
                  <a:pt x="71710" y="401265"/>
                  <a:pt x="71165" y="411880"/>
                  <a:pt x="66675" y="420860"/>
                </a:cubicBezTo>
                <a:cubicBezTo>
                  <a:pt x="61555" y="431099"/>
                  <a:pt x="52274" y="438974"/>
                  <a:pt x="47625" y="449435"/>
                </a:cubicBezTo>
                <a:cubicBezTo>
                  <a:pt x="39470" y="467785"/>
                  <a:pt x="34925" y="487535"/>
                  <a:pt x="28575" y="506585"/>
                </a:cubicBezTo>
                <a:cubicBezTo>
                  <a:pt x="19497" y="533820"/>
                  <a:pt x="15505" y="543360"/>
                  <a:pt x="9525" y="573260"/>
                </a:cubicBezTo>
                <a:cubicBezTo>
                  <a:pt x="5737" y="592198"/>
                  <a:pt x="3175" y="611360"/>
                  <a:pt x="0" y="630410"/>
                </a:cubicBezTo>
                <a:cubicBezTo>
                  <a:pt x="3175" y="824085"/>
                  <a:pt x="3475" y="1017828"/>
                  <a:pt x="9525" y="1211435"/>
                </a:cubicBezTo>
                <a:cubicBezTo>
                  <a:pt x="10350" y="1237819"/>
                  <a:pt x="49831" y="1286181"/>
                  <a:pt x="57150" y="1297160"/>
                </a:cubicBezTo>
                <a:lnTo>
                  <a:pt x="76200" y="1325735"/>
                </a:lnTo>
                <a:cubicBezTo>
                  <a:pt x="82550" y="1335260"/>
                  <a:pt x="90130" y="1344071"/>
                  <a:pt x="95250" y="1354310"/>
                </a:cubicBezTo>
                <a:cubicBezTo>
                  <a:pt x="101600" y="1367010"/>
                  <a:pt x="106995" y="1380234"/>
                  <a:pt x="114300" y="1392410"/>
                </a:cubicBezTo>
                <a:cubicBezTo>
                  <a:pt x="126080" y="1412043"/>
                  <a:pt x="139700" y="1430510"/>
                  <a:pt x="152400" y="1449560"/>
                </a:cubicBezTo>
                <a:lnTo>
                  <a:pt x="171450" y="1478135"/>
                </a:lnTo>
                <a:cubicBezTo>
                  <a:pt x="174625" y="1490835"/>
                  <a:pt x="174480" y="1504869"/>
                  <a:pt x="180975" y="1516235"/>
                </a:cubicBezTo>
                <a:cubicBezTo>
                  <a:pt x="187658" y="1527931"/>
                  <a:pt x="200926" y="1534462"/>
                  <a:pt x="209550" y="1544810"/>
                </a:cubicBezTo>
                <a:cubicBezTo>
                  <a:pt x="249237" y="1592435"/>
                  <a:pt x="204788" y="1557510"/>
                  <a:pt x="257175" y="1592435"/>
                </a:cubicBezTo>
                <a:cubicBezTo>
                  <a:pt x="289859" y="1641460"/>
                  <a:pt x="291150" y="1651492"/>
                  <a:pt x="333375" y="1687685"/>
                </a:cubicBezTo>
                <a:cubicBezTo>
                  <a:pt x="342067" y="1695135"/>
                  <a:pt x="352792" y="1699866"/>
                  <a:pt x="361950" y="1706735"/>
                </a:cubicBezTo>
                <a:cubicBezTo>
                  <a:pt x="390910" y="1728455"/>
                  <a:pt x="417554" y="1753330"/>
                  <a:pt x="447675" y="1773410"/>
                </a:cubicBezTo>
                <a:cubicBezTo>
                  <a:pt x="457200" y="1779760"/>
                  <a:pt x="466011" y="1787340"/>
                  <a:pt x="476250" y="1792460"/>
                </a:cubicBezTo>
                <a:cubicBezTo>
                  <a:pt x="485230" y="1796950"/>
                  <a:pt x="495845" y="1797495"/>
                  <a:pt x="504825" y="1801985"/>
                </a:cubicBezTo>
                <a:cubicBezTo>
                  <a:pt x="627410" y="1863278"/>
                  <a:pt x="421210" y="1773289"/>
                  <a:pt x="571500" y="1840085"/>
                </a:cubicBezTo>
                <a:cubicBezTo>
                  <a:pt x="587124" y="1847029"/>
                  <a:pt x="604179" y="1850832"/>
                  <a:pt x="619125" y="1859135"/>
                </a:cubicBezTo>
                <a:cubicBezTo>
                  <a:pt x="633002" y="1866845"/>
                  <a:pt x="643442" y="1879834"/>
                  <a:pt x="657225" y="1887710"/>
                </a:cubicBezTo>
                <a:cubicBezTo>
                  <a:pt x="665942" y="1892691"/>
                  <a:pt x="676820" y="1892745"/>
                  <a:pt x="685800" y="1897235"/>
                </a:cubicBezTo>
                <a:cubicBezTo>
                  <a:pt x="696039" y="1902355"/>
                  <a:pt x="704136" y="1911165"/>
                  <a:pt x="714375" y="1916285"/>
                </a:cubicBezTo>
                <a:cubicBezTo>
                  <a:pt x="723355" y="1920775"/>
                  <a:pt x="733296" y="1923052"/>
                  <a:pt x="742950" y="1925810"/>
                </a:cubicBezTo>
                <a:cubicBezTo>
                  <a:pt x="755537" y="1929406"/>
                  <a:pt x="768271" y="1932495"/>
                  <a:pt x="781050" y="1935335"/>
                </a:cubicBezTo>
                <a:cubicBezTo>
                  <a:pt x="796854" y="1938847"/>
                  <a:pt x="813168" y="1940208"/>
                  <a:pt x="828675" y="1944860"/>
                </a:cubicBezTo>
                <a:cubicBezTo>
                  <a:pt x="845052" y="1949773"/>
                  <a:pt x="859713" y="1959763"/>
                  <a:pt x="876300" y="1963910"/>
                </a:cubicBezTo>
                <a:cubicBezTo>
                  <a:pt x="898080" y="1969355"/>
                  <a:pt x="920785" y="1970021"/>
                  <a:pt x="942975" y="1973435"/>
                </a:cubicBezTo>
                <a:cubicBezTo>
                  <a:pt x="962063" y="1976372"/>
                  <a:pt x="981272" y="1978770"/>
                  <a:pt x="1000125" y="1982960"/>
                </a:cubicBezTo>
                <a:cubicBezTo>
                  <a:pt x="1009926" y="1985138"/>
                  <a:pt x="1018960" y="1990050"/>
                  <a:pt x="1028700" y="1992485"/>
                </a:cubicBezTo>
                <a:cubicBezTo>
                  <a:pt x="1044406" y="1996412"/>
                  <a:pt x="1060521" y="1998498"/>
                  <a:pt x="1076325" y="2002010"/>
                </a:cubicBezTo>
                <a:cubicBezTo>
                  <a:pt x="1147346" y="2017793"/>
                  <a:pt x="1080585" y="2007062"/>
                  <a:pt x="1171575" y="2021060"/>
                </a:cubicBezTo>
                <a:cubicBezTo>
                  <a:pt x="1193765" y="2024474"/>
                  <a:pt x="1216161" y="2026569"/>
                  <a:pt x="1238250" y="2030585"/>
                </a:cubicBezTo>
                <a:cubicBezTo>
                  <a:pt x="1279193" y="2038029"/>
                  <a:pt x="1269221" y="2039434"/>
                  <a:pt x="1304925" y="2049635"/>
                </a:cubicBezTo>
                <a:cubicBezTo>
                  <a:pt x="1317512" y="2053231"/>
                  <a:pt x="1330768" y="2054563"/>
                  <a:pt x="1343025" y="2059160"/>
                </a:cubicBezTo>
                <a:cubicBezTo>
                  <a:pt x="1356320" y="2064146"/>
                  <a:pt x="1368425" y="2071860"/>
                  <a:pt x="1381125" y="2078210"/>
                </a:cubicBezTo>
                <a:cubicBezTo>
                  <a:pt x="1492250" y="2075035"/>
                  <a:pt x="1603507" y="2074968"/>
                  <a:pt x="1714500" y="2068685"/>
                </a:cubicBezTo>
                <a:cubicBezTo>
                  <a:pt x="1771910" y="2065435"/>
                  <a:pt x="1885950" y="2049635"/>
                  <a:pt x="1885950" y="2049635"/>
                </a:cubicBezTo>
                <a:cubicBezTo>
                  <a:pt x="1907288" y="2042522"/>
                  <a:pt x="1930413" y="2034002"/>
                  <a:pt x="1952625" y="2030585"/>
                </a:cubicBezTo>
                <a:cubicBezTo>
                  <a:pt x="1981042" y="2026213"/>
                  <a:pt x="2009821" y="2024626"/>
                  <a:pt x="2038350" y="2021060"/>
                </a:cubicBezTo>
                <a:cubicBezTo>
                  <a:pt x="2244364" y="1995308"/>
                  <a:pt x="1926591" y="2016783"/>
                  <a:pt x="2428875" y="2002010"/>
                </a:cubicBezTo>
                <a:cubicBezTo>
                  <a:pt x="2470150" y="1998835"/>
                  <a:pt x="2512701" y="2003151"/>
                  <a:pt x="2552700" y="1992485"/>
                </a:cubicBezTo>
                <a:cubicBezTo>
                  <a:pt x="2563761" y="1989535"/>
                  <a:pt x="2571178" y="1975343"/>
                  <a:pt x="2571750" y="1963910"/>
                </a:cubicBezTo>
                <a:cubicBezTo>
                  <a:pt x="2574450" y="1909909"/>
                  <a:pt x="2567605" y="1855785"/>
                  <a:pt x="2562225" y="1801985"/>
                </a:cubicBezTo>
                <a:cubicBezTo>
                  <a:pt x="2561226" y="1791995"/>
                  <a:pt x="2557576" y="1782187"/>
                  <a:pt x="2552700" y="1773410"/>
                </a:cubicBezTo>
                <a:cubicBezTo>
                  <a:pt x="2541581" y="1753396"/>
                  <a:pt x="2521840" y="1737980"/>
                  <a:pt x="2514600" y="1716260"/>
                </a:cubicBezTo>
                <a:cubicBezTo>
                  <a:pt x="2499976" y="1672389"/>
                  <a:pt x="2502996" y="1667249"/>
                  <a:pt x="2447925" y="1630535"/>
                </a:cubicBezTo>
                <a:cubicBezTo>
                  <a:pt x="2438400" y="1624185"/>
                  <a:pt x="2428144" y="1618814"/>
                  <a:pt x="2419350" y="1611485"/>
                </a:cubicBezTo>
                <a:cubicBezTo>
                  <a:pt x="2370919" y="1571126"/>
                  <a:pt x="2399253" y="1569156"/>
                  <a:pt x="2314575" y="1535285"/>
                </a:cubicBezTo>
                <a:cubicBezTo>
                  <a:pt x="2298700" y="1528935"/>
                  <a:pt x="2282243" y="1523881"/>
                  <a:pt x="2266950" y="1516235"/>
                </a:cubicBezTo>
                <a:cubicBezTo>
                  <a:pt x="2256711" y="1511115"/>
                  <a:pt x="2248614" y="1502305"/>
                  <a:pt x="2238375" y="1497185"/>
                </a:cubicBezTo>
                <a:cubicBezTo>
                  <a:pt x="2229395" y="1492695"/>
                  <a:pt x="2218780" y="1492150"/>
                  <a:pt x="2209800" y="1487660"/>
                </a:cubicBezTo>
                <a:cubicBezTo>
                  <a:pt x="2199561" y="1482540"/>
                  <a:pt x="2191747" y="1473119"/>
                  <a:pt x="2181225" y="1468610"/>
                </a:cubicBezTo>
                <a:cubicBezTo>
                  <a:pt x="2169193" y="1463453"/>
                  <a:pt x="2155382" y="1463682"/>
                  <a:pt x="2143125" y="1459085"/>
                </a:cubicBezTo>
                <a:cubicBezTo>
                  <a:pt x="2129830" y="1454099"/>
                  <a:pt x="2118495" y="1444525"/>
                  <a:pt x="2105025" y="1440035"/>
                </a:cubicBezTo>
                <a:cubicBezTo>
                  <a:pt x="2080187" y="1431756"/>
                  <a:pt x="2053663" y="1429264"/>
                  <a:pt x="2028825" y="1420985"/>
                </a:cubicBezTo>
                <a:lnTo>
                  <a:pt x="1971675" y="1401935"/>
                </a:lnTo>
                <a:cubicBezTo>
                  <a:pt x="1962150" y="1398760"/>
                  <a:pt x="1952840" y="1394845"/>
                  <a:pt x="1943100" y="1392410"/>
                </a:cubicBezTo>
                <a:cubicBezTo>
                  <a:pt x="1917700" y="1386060"/>
                  <a:pt x="1890318" y="1385069"/>
                  <a:pt x="1866900" y="1373360"/>
                </a:cubicBezTo>
                <a:cubicBezTo>
                  <a:pt x="1817091" y="1348456"/>
                  <a:pt x="1842575" y="1357754"/>
                  <a:pt x="1790700" y="1344785"/>
                </a:cubicBezTo>
                <a:cubicBezTo>
                  <a:pt x="1771650" y="1332085"/>
                  <a:pt x="1755270" y="1313925"/>
                  <a:pt x="1733550" y="1306685"/>
                </a:cubicBezTo>
                <a:cubicBezTo>
                  <a:pt x="1724025" y="1303510"/>
                  <a:pt x="1713955" y="1301650"/>
                  <a:pt x="1704975" y="1297160"/>
                </a:cubicBezTo>
                <a:cubicBezTo>
                  <a:pt x="1694736" y="1292040"/>
                  <a:pt x="1686639" y="1283230"/>
                  <a:pt x="1676400" y="1278110"/>
                </a:cubicBezTo>
                <a:cubicBezTo>
                  <a:pt x="1597570" y="1238695"/>
                  <a:pt x="1708827" y="1308996"/>
                  <a:pt x="1609725" y="1249535"/>
                </a:cubicBezTo>
                <a:cubicBezTo>
                  <a:pt x="1590092" y="1237755"/>
                  <a:pt x="1573053" y="1221674"/>
                  <a:pt x="1552575" y="1211435"/>
                </a:cubicBezTo>
                <a:cubicBezTo>
                  <a:pt x="1539875" y="1205085"/>
                  <a:pt x="1526651" y="1199690"/>
                  <a:pt x="1514475" y="1192385"/>
                </a:cubicBezTo>
                <a:cubicBezTo>
                  <a:pt x="1494842" y="1180605"/>
                  <a:pt x="1479045" y="1161525"/>
                  <a:pt x="1457325" y="1154285"/>
                </a:cubicBezTo>
                <a:cubicBezTo>
                  <a:pt x="1447800" y="1151110"/>
                  <a:pt x="1437730" y="1149250"/>
                  <a:pt x="1428750" y="1144760"/>
                </a:cubicBezTo>
                <a:cubicBezTo>
                  <a:pt x="1354892" y="1107831"/>
                  <a:pt x="1443424" y="1140126"/>
                  <a:pt x="1371600" y="1116185"/>
                </a:cubicBezTo>
                <a:lnTo>
                  <a:pt x="1304925" y="1049510"/>
                </a:lnTo>
                <a:lnTo>
                  <a:pt x="1266825" y="1011410"/>
                </a:lnTo>
                <a:cubicBezTo>
                  <a:pt x="1263650" y="1001885"/>
                  <a:pt x="1262869" y="991189"/>
                  <a:pt x="1257300" y="982835"/>
                </a:cubicBezTo>
                <a:cubicBezTo>
                  <a:pt x="1224336" y="933390"/>
                  <a:pt x="1233047" y="976325"/>
                  <a:pt x="1209675" y="925685"/>
                </a:cubicBezTo>
                <a:cubicBezTo>
                  <a:pt x="1195345" y="894637"/>
                  <a:pt x="1190543" y="858888"/>
                  <a:pt x="1171575" y="830435"/>
                </a:cubicBezTo>
                <a:cubicBezTo>
                  <a:pt x="1116980" y="748543"/>
                  <a:pt x="1182435" y="852155"/>
                  <a:pt x="1143000" y="773285"/>
                </a:cubicBezTo>
                <a:cubicBezTo>
                  <a:pt x="1137880" y="763046"/>
                  <a:pt x="1129070" y="754949"/>
                  <a:pt x="1123950" y="744710"/>
                </a:cubicBezTo>
                <a:cubicBezTo>
                  <a:pt x="1119460" y="735730"/>
                  <a:pt x="1118380" y="725363"/>
                  <a:pt x="1114425" y="716135"/>
                </a:cubicBezTo>
                <a:cubicBezTo>
                  <a:pt x="1108832" y="703084"/>
                  <a:pt x="1100361" y="691330"/>
                  <a:pt x="1095375" y="678035"/>
                </a:cubicBezTo>
                <a:cubicBezTo>
                  <a:pt x="1056469" y="574285"/>
                  <a:pt x="1119838" y="707910"/>
                  <a:pt x="1066800" y="601835"/>
                </a:cubicBezTo>
                <a:cubicBezTo>
                  <a:pt x="1063625" y="579610"/>
                  <a:pt x="1062323" y="557036"/>
                  <a:pt x="1057275" y="535160"/>
                </a:cubicBezTo>
                <a:cubicBezTo>
                  <a:pt x="1052760" y="515594"/>
                  <a:pt x="1041526" y="497817"/>
                  <a:pt x="1038225" y="478010"/>
                </a:cubicBezTo>
                <a:cubicBezTo>
                  <a:pt x="1025009" y="398715"/>
                  <a:pt x="1031431" y="439979"/>
                  <a:pt x="1019175" y="354185"/>
                </a:cubicBezTo>
                <a:cubicBezTo>
                  <a:pt x="1016000" y="300210"/>
                  <a:pt x="1016643" y="245874"/>
                  <a:pt x="1009650" y="192260"/>
                </a:cubicBezTo>
                <a:cubicBezTo>
                  <a:pt x="1007053" y="172348"/>
                  <a:pt x="1004799" y="149309"/>
                  <a:pt x="990600" y="135110"/>
                </a:cubicBezTo>
                <a:cubicBezTo>
                  <a:pt x="981075" y="125585"/>
                  <a:pt x="973233" y="114007"/>
                  <a:pt x="962025" y="106535"/>
                </a:cubicBezTo>
                <a:cubicBezTo>
                  <a:pt x="953295" y="100715"/>
                  <a:pt x="901123" y="89217"/>
                  <a:pt x="895350" y="87485"/>
                </a:cubicBezTo>
                <a:cubicBezTo>
                  <a:pt x="876116" y="81715"/>
                  <a:pt x="857250" y="74785"/>
                  <a:pt x="838200" y="68435"/>
                </a:cubicBezTo>
                <a:cubicBezTo>
                  <a:pt x="828675" y="65260"/>
                  <a:pt x="819365" y="61345"/>
                  <a:pt x="809625" y="58910"/>
                </a:cubicBezTo>
                <a:cubicBezTo>
                  <a:pt x="796925" y="55735"/>
                  <a:pt x="784112" y="52981"/>
                  <a:pt x="771525" y="49385"/>
                </a:cubicBezTo>
                <a:cubicBezTo>
                  <a:pt x="731159" y="37852"/>
                  <a:pt x="739775" y="28747"/>
                  <a:pt x="723900" y="20810"/>
                </a:cubicBezTo>
                <a:close/>
              </a:path>
            </a:pathLst>
          </a:cu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rme libre 13"/>
          <p:cNvSpPr/>
          <p:nvPr/>
        </p:nvSpPr>
        <p:spPr>
          <a:xfrm>
            <a:off x="3549320" y="2571335"/>
            <a:ext cx="3381375" cy="2029240"/>
          </a:xfrm>
          <a:custGeom>
            <a:avLst/>
            <a:gdLst>
              <a:gd name="connsiteX0" fmla="*/ 476250 w 3381375"/>
              <a:gd name="connsiteY0" fmla="*/ 19465 h 2029240"/>
              <a:gd name="connsiteX1" fmla="*/ 361950 w 3381375"/>
              <a:gd name="connsiteY1" fmla="*/ 28990 h 2029240"/>
              <a:gd name="connsiteX2" fmla="*/ 247650 w 3381375"/>
              <a:gd name="connsiteY2" fmla="*/ 48040 h 2029240"/>
              <a:gd name="connsiteX3" fmla="*/ 152400 w 3381375"/>
              <a:gd name="connsiteY3" fmla="*/ 67090 h 2029240"/>
              <a:gd name="connsiteX4" fmla="*/ 123825 w 3381375"/>
              <a:gd name="connsiteY4" fmla="*/ 86140 h 2029240"/>
              <a:gd name="connsiteX5" fmla="*/ 95250 w 3381375"/>
              <a:gd name="connsiteY5" fmla="*/ 95665 h 2029240"/>
              <a:gd name="connsiteX6" fmla="*/ 76200 w 3381375"/>
              <a:gd name="connsiteY6" fmla="*/ 124240 h 2029240"/>
              <a:gd name="connsiteX7" fmla="*/ 47625 w 3381375"/>
              <a:gd name="connsiteY7" fmla="*/ 143290 h 2029240"/>
              <a:gd name="connsiteX8" fmla="*/ 19050 w 3381375"/>
              <a:gd name="connsiteY8" fmla="*/ 219490 h 2029240"/>
              <a:gd name="connsiteX9" fmla="*/ 0 w 3381375"/>
              <a:gd name="connsiteY9" fmla="*/ 276640 h 2029240"/>
              <a:gd name="connsiteX10" fmla="*/ 9525 w 3381375"/>
              <a:gd name="connsiteY10" fmla="*/ 409990 h 2029240"/>
              <a:gd name="connsiteX11" fmla="*/ 76200 w 3381375"/>
              <a:gd name="connsiteY11" fmla="*/ 486190 h 2029240"/>
              <a:gd name="connsiteX12" fmla="*/ 95250 w 3381375"/>
              <a:gd name="connsiteY12" fmla="*/ 514765 h 2029240"/>
              <a:gd name="connsiteX13" fmla="*/ 152400 w 3381375"/>
              <a:gd name="connsiteY13" fmla="*/ 543340 h 2029240"/>
              <a:gd name="connsiteX14" fmla="*/ 180975 w 3381375"/>
              <a:gd name="connsiteY14" fmla="*/ 562390 h 2029240"/>
              <a:gd name="connsiteX15" fmla="*/ 247650 w 3381375"/>
              <a:gd name="connsiteY15" fmla="*/ 581440 h 2029240"/>
              <a:gd name="connsiteX16" fmla="*/ 333375 w 3381375"/>
              <a:gd name="connsiteY16" fmla="*/ 610015 h 2029240"/>
              <a:gd name="connsiteX17" fmla="*/ 409575 w 3381375"/>
              <a:gd name="connsiteY17" fmla="*/ 638590 h 2029240"/>
              <a:gd name="connsiteX18" fmla="*/ 466725 w 3381375"/>
              <a:gd name="connsiteY18" fmla="*/ 657640 h 2029240"/>
              <a:gd name="connsiteX19" fmla="*/ 619125 w 3381375"/>
              <a:gd name="connsiteY19" fmla="*/ 676690 h 2029240"/>
              <a:gd name="connsiteX20" fmla="*/ 1162050 w 3381375"/>
              <a:gd name="connsiteY20" fmla="*/ 686215 h 2029240"/>
              <a:gd name="connsiteX21" fmla="*/ 1819275 w 3381375"/>
              <a:gd name="connsiteY21" fmla="*/ 686215 h 2029240"/>
              <a:gd name="connsiteX22" fmla="*/ 1885950 w 3381375"/>
              <a:gd name="connsiteY22" fmla="*/ 714790 h 2029240"/>
              <a:gd name="connsiteX23" fmla="*/ 1943100 w 3381375"/>
              <a:gd name="connsiteY23" fmla="*/ 733840 h 2029240"/>
              <a:gd name="connsiteX24" fmla="*/ 2000250 w 3381375"/>
              <a:gd name="connsiteY24" fmla="*/ 771940 h 2029240"/>
              <a:gd name="connsiteX25" fmla="*/ 2047875 w 3381375"/>
              <a:gd name="connsiteY25" fmla="*/ 819565 h 2029240"/>
              <a:gd name="connsiteX26" fmla="*/ 2095500 w 3381375"/>
              <a:gd name="connsiteY26" fmla="*/ 867190 h 2029240"/>
              <a:gd name="connsiteX27" fmla="*/ 2114550 w 3381375"/>
              <a:gd name="connsiteY27" fmla="*/ 895765 h 2029240"/>
              <a:gd name="connsiteX28" fmla="*/ 2200275 w 3381375"/>
              <a:gd name="connsiteY28" fmla="*/ 971965 h 2029240"/>
              <a:gd name="connsiteX29" fmla="*/ 2247900 w 3381375"/>
              <a:gd name="connsiteY29" fmla="*/ 1029115 h 2029240"/>
              <a:gd name="connsiteX30" fmla="*/ 2266950 w 3381375"/>
              <a:gd name="connsiteY30" fmla="*/ 1057690 h 2029240"/>
              <a:gd name="connsiteX31" fmla="*/ 2324100 w 3381375"/>
              <a:gd name="connsiteY31" fmla="*/ 1114840 h 2029240"/>
              <a:gd name="connsiteX32" fmla="*/ 2381250 w 3381375"/>
              <a:gd name="connsiteY32" fmla="*/ 1210090 h 2029240"/>
              <a:gd name="connsiteX33" fmla="*/ 2400300 w 3381375"/>
              <a:gd name="connsiteY33" fmla="*/ 1286290 h 2029240"/>
              <a:gd name="connsiteX34" fmla="*/ 2428875 w 3381375"/>
              <a:gd name="connsiteY34" fmla="*/ 1381540 h 2029240"/>
              <a:gd name="connsiteX35" fmla="*/ 2447925 w 3381375"/>
              <a:gd name="connsiteY35" fmla="*/ 1410115 h 2029240"/>
              <a:gd name="connsiteX36" fmla="*/ 2466975 w 3381375"/>
              <a:gd name="connsiteY36" fmla="*/ 1495840 h 2029240"/>
              <a:gd name="connsiteX37" fmla="*/ 2476500 w 3381375"/>
              <a:gd name="connsiteY37" fmla="*/ 1524415 h 2029240"/>
              <a:gd name="connsiteX38" fmla="*/ 2495550 w 3381375"/>
              <a:gd name="connsiteY38" fmla="*/ 1552990 h 2029240"/>
              <a:gd name="connsiteX39" fmla="*/ 2514600 w 3381375"/>
              <a:gd name="connsiteY39" fmla="*/ 1610140 h 2029240"/>
              <a:gd name="connsiteX40" fmla="*/ 2524125 w 3381375"/>
              <a:gd name="connsiteY40" fmla="*/ 1705390 h 2029240"/>
              <a:gd name="connsiteX41" fmla="*/ 2552700 w 3381375"/>
              <a:gd name="connsiteY41" fmla="*/ 1791115 h 2029240"/>
              <a:gd name="connsiteX42" fmla="*/ 2581275 w 3381375"/>
              <a:gd name="connsiteY42" fmla="*/ 1848265 h 2029240"/>
              <a:gd name="connsiteX43" fmla="*/ 2609850 w 3381375"/>
              <a:gd name="connsiteY43" fmla="*/ 1867315 h 2029240"/>
              <a:gd name="connsiteX44" fmla="*/ 2628900 w 3381375"/>
              <a:gd name="connsiteY44" fmla="*/ 1895890 h 2029240"/>
              <a:gd name="connsiteX45" fmla="*/ 2686050 w 3381375"/>
              <a:gd name="connsiteY45" fmla="*/ 1933990 h 2029240"/>
              <a:gd name="connsiteX46" fmla="*/ 2771775 w 3381375"/>
              <a:gd name="connsiteY46" fmla="*/ 2000665 h 2029240"/>
              <a:gd name="connsiteX47" fmla="*/ 2828925 w 3381375"/>
              <a:gd name="connsiteY47" fmla="*/ 2019715 h 2029240"/>
              <a:gd name="connsiteX48" fmla="*/ 2857500 w 3381375"/>
              <a:gd name="connsiteY48" fmla="*/ 2029240 h 2029240"/>
              <a:gd name="connsiteX49" fmla="*/ 2914650 w 3381375"/>
              <a:gd name="connsiteY49" fmla="*/ 2019715 h 2029240"/>
              <a:gd name="connsiteX50" fmla="*/ 2971800 w 3381375"/>
              <a:gd name="connsiteY50" fmla="*/ 1981615 h 2029240"/>
              <a:gd name="connsiteX51" fmla="*/ 3000375 w 3381375"/>
              <a:gd name="connsiteY51" fmla="*/ 1962565 h 2029240"/>
              <a:gd name="connsiteX52" fmla="*/ 3038475 w 3381375"/>
              <a:gd name="connsiteY52" fmla="*/ 1943515 h 2029240"/>
              <a:gd name="connsiteX53" fmla="*/ 3095625 w 3381375"/>
              <a:gd name="connsiteY53" fmla="*/ 1905415 h 2029240"/>
              <a:gd name="connsiteX54" fmla="*/ 3133725 w 3381375"/>
              <a:gd name="connsiteY54" fmla="*/ 1867315 h 2029240"/>
              <a:gd name="connsiteX55" fmla="*/ 3190875 w 3381375"/>
              <a:gd name="connsiteY55" fmla="*/ 1800640 h 2029240"/>
              <a:gd name="connsiteX56" fmla="*/ 3200400 w 3381375"/>
              <a:gd name="connsiteY56" fmla="*/ 1772065 h 2029240"/>
              <a:gd name="connsiteX57" fmla="*/ 3219450 w 3381375"/>
              <a:gd name="connsiteY57" fmla="*/ 1743490 h 2029240"/>
              <a:gd name="connsiteX58" fmla="*/ 3238500 w 3381375"/>
              <a:gd name="connsiteY58" fmla="*/ 1686340 h 2029240"/>
              <a:gd name="connsiteX59" fmla="*/ 3248025 w 3381375"/>
              <a:gd name="connsiteY59" fmla="*/ 1657765 h 2029240"/>
              <a:gd name="connsiteX60" fmla="*/ 3257550 w 3381375"/>
              <a:gd name="connsiteY60" fmla="*/ 1629190 h 2029240"/>
              <a:gd name="connsiteX61" fmla="*/ 3276600 w 3381375"/>
              <a:gd name="connsiteY61" fmla="*/ 1505365 h 2029240"/>
              <a:gd name="connsiteX62" fmla="*/ 3295650 w 3381375"/>
              <a:gd name="connsiteY62" fmla="*/ 1381540 h 2029240"/>
              <a:gd name="connsiteX63" fmla="*/ 3314700 w 3381375"/>
              <a:gd name="connsiteY63" fmla="*/ 1324390 h 2029240"/>
              <a:gd name="connsiteX64" fmla="*/ 3324225 w 3381375"/>
              <a:gd name="connsiteY64" fmla="*/ 1286290 h 2029240"/>
              <a:gd name="connsiteX65" fmla="*/ 3343275 w 3381375"/>
              <a:gd name="connsiteY65" fmla="*/ 1229140 h 2029240"/>
              <a:gd name="connsiteX66" fmla="*/ 3362325 w 3381375"/>
              <a:gd name="connsiteY66" fmla="*/ 1143415 h 2029240"/>
              <a:gd name="connsiteX67" fmla="*/ 3371850 w 3381375"/>
              <a:gd name="connsiteY67" fmla="*/ 1105315 h 2029240"/>
              <a:gd name="connsiteX68" fmla="*/ 3381375 w 3381375"/>
              <a:gd name="connsiteY68" fmla="*/ 981490 h 2029240"/>
              <a:gd name="connsiteX69" fmla="*/ 3371850 w 3381375"/>
              <a:gd name="connsiteY69" fmla="*/ 762415 h 2029240"/>
              <a:gd name="connsiteX70" fmla="*/ 3362325 w 3381375"/>
              <a:gd name="connsiteY70" fmla="*/ 714790 h 2029240"/>
              <a:gd name="connsiteX71" fmla="*/ 3352800 w 3381375"/>
              <a:gd name="connsiteY71" fmla="*/ 676690 h 2029240"/>
              <a:gd name="connsiteX72" fmla="*/ 3343275 w 3381375"/>
              <a:gd name="connsiteY72" fmla="*/ 629065 h 2029240"/>
              <a:gd name="connsiteX73" fmla="*/ 3333750 w 3381375"/>
              <a:gd name="connsiteY73" fmla="*/ 600490 h 2029240"/>
              <a:gd name="connsiteX74" fmla="*/ 3305175 w 3381375"/>
              <a:gd name="connsiteY74" fmla="*/ 495715 h 2029240"/>
              <a:gd name="connsiteX75" fmla="*/ 3286125 w 3381375"/>
              <a:gd name="connsiteY75" fmla="*/ 467140 h 2029240"/>
              <a:gd name="connsiteX76" fmla="*/ 3257550 w 3381375"/>
              <a:gd name="connsiteY76" fmla="*/ 448090 h 2029240"/>
              <a:gd name="connsiteX77" fmla="*/ 3209925 w 3381375"/>
              <a:gd name="connsiteY77" fmla="*/ 390940 h 2029240"/>
              <a:gd name="connsiteX78" fmla="*/ 3162300 w 3381375"/>
              <a:gd name="connsiteY78" fmla="*/ 333790 h 2029240"/>
              <a:gd name="connsiteX79" fmla="*/ 3133725 w 3381375"/>
              <a:gd name="connsiteY79" fmla="*/ 314740 h 2029240"/>
              <a:gd name="connsiteX80" fmla="*/ 3105150 w 3381375"/>
              <a:gd name="connsiteY80" fmla="*/ 286165 h 2029240"/>
              <a:gd name="connsiteX81" fmla="*/ 3076575 w 3381375"/>
              <a:gd name="connsiteY81" fmla="*/ 267115 h 2029240"/>
              <a:gd name="connsiteX82" fmla="*/ 3048000 w 3381375"/>
              <a:gd name="connsiteY82" fmla="*/ 238540 h 2029240"/>
              <a:gd name="connsiteX83" fmla="*/ 3009900 w 3381375"/>
              <a:gd name="connsiteY83" fmla="*/ 219490 h 2029240"/>
              <a:gd name="connsiteX84" fmla="*/ 2905125 w 3381375"/>
              <a:gd name="connsiteY84" fmla="*/ 190915 h 2029240"/>
              <a:gd name="connsiteX85" fmla="*/ 2819400 w 3381375"/>
              <a:gd name="connsiteY85" fmla="*/ 152815 h 2029240"/>
              <a:gd name="connsiteX86" fmla="*/ 2724150 w 3381375"/>
              <a:gd name="connsiteY86" fmla="*/ 133765 h 2029240"/>
              <a:gd name="connsiteX87" fmla="*/ 2686050 w 3381375"/>
              <a:gd name="connsiteY87" fmla="*/ 114715 h 2029240"/>
              <a:gd name="connsiteX88" fmla="*/ 2628900 w 3381375"/>
              <a:gd name="connsiteY88" fmla="*/ 105190 h 2029240"/>
              <a:gd name="connsiteX89" fmla="*/ 2476500 w 3381375"/>
              <a:gd name="connsiteY89" fmla="*/ 86140 h 2029240"/>
              <a:gd name="connsiteX90" fmla="*/ 2352675 w 3381375"/>
              <a:gd name="connsiteY90" fmla="*/ 57565 h 2029240"/>
              <a:gd name="connsiteX91" fmla="*/ 2314575 w 3381375"/>
              <a:gd name="connsiteY91" fmla="*/ 48040 h 2029240"/>
              <a:gd name="connsiteX92" fmla="*/ 2247900 w 3381375"/>
              <a:gd name="connsiteY92" fmla="*/ 38515 h 2029240"/>
              <a:gd name="connsiteX93" fmla="*/ 2028825 w 3381375"/>
              <a:gd name="connsiteY93" fmla="*/ 19465 h 2029240"/>
              <a:gd name="connsiteX94" fmla="*/ 1943100 w 3381375"/>
              <a:gd name="connsiteY94" fmla="*/ 9940 h 2029240"/>
              <a:gd name="connsiteX95" fmla="*/ 1743075 w 3381375"/>
              <a:gd name="connsiteY95" fmla="*/ 415 h 2029240"/>
              <a:gd name="connsiteX96" fmla="*/ 1352550 w 3381375"/>
              <a:gd name="connsiteY96" fmla="*/ 9940 h 2029240"/>
              <a:gd name="connsiteX97" fmla="*/ 1314450 w 3381375"/>
              <a:gd name="connsiteY97" fmla="*/ 19465 h 2029240"/>
              <a:gd name="connsiteX98" fmla="*/ 1266825 w 3381375"/>
              <a:gd name="connsiteY98" fmla="*/ 28990 h 2029240"/>
              <a:gd name="connsiteX99" fmla="*/ 1228725 w 3381375"/>
              <a:gd name="connsiteY99" fmla="*/ 38515 h 2029240"/>
              <a:gd name="connsiteX100" fmla="*/ 1152525 w 3381375"/>
              <a:gd name="connsiteY100" fmla="*/ 48040 h 2029240"/>
              <a:gd name="connsiteX101" fmla="*/ 723900 w 3381375"/>
              <a:gd name="connsiteY101" fmla="*/ 38515 h 2029240"/>
              <a:gd name="connsiteX102" fmla="*/ 619125 w 3381375"/>
              <a:gd name="connsiteY102" fmla="*/ 19465 h 2029240"/>
              <a:gd name="connsiteX103" fmla="*/ 590550 w 3381375"/>
              <a:gd name="connsiteY103" fmla="*/ 9940 h 2029240"/>
              <a:gd name="connsiteX104" fmla="*/ 371475 w 3381375"/>
              <a:gd name="connsiteY104" fmla="*/ 415 h 202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381375" h="2029240">
                <a:moveTo>
                  <a:pt x="476250" y="19465"/>
                </a:moveTo>
                <a:cubicBezTo>
                  <a:pt x="438150" y="22640"/>
                  <a:pt x="399887" y="24248"/>
                  <a:pt x="361950" y="28990"/>
                </a:cubicBezTo>
                <a:cubicBezTo>
                  <a:pt x="323623" y="33781"/>
                  <a:pt x="285750" y="41690"/>
                  <a:pt x="247650" y="48040"/>
                </a:cubicBezTo>
                <a:cubicBezTo>
                  <a:pt x="177587" y="59717"/>
                  <a:pt x="209236" y="52881"/>
                  <a:pt x="152400" y="67090"/>
                </a:cubicBezTo>
                <a:cubicBezTo>
                  <a:pt x="142875" y="73440"/>
                  <a:pt x="134064" y="81020"/>
                  <a:pt x="123825" y="86140"/>
                </a:cubicBezTo>
                <a:cubicBezTo>
                  <a:pt x="114845" y="90630"/>
                  <a:pt x="103090" y="89393"/>
                  <a:pt x="95250" y="95665"/>
                </a:cubicBezTo>
                <a:cubicBezTo>
                  <a:pt x="86311" y="102816"/>
                  <a:pt x="84295" y="116145"/>
                  <a:pt x="76200" y="124240"/>
                </a:cubicBezTo>
                <a:cubicBezTo>
                  <a:pt x="68105" y="132335"/>
                  <a:pt x="57150" y="136940"/>
                  <a:pt x="47625" y="143290"/>
                </a:cubicBezTo>
                <a:cubicBezTo>
                  <a:pt x="15687" y="207165"/>
                  <a:pt x="38503" y="154646"/>
                  <a:pt x="19050" y="219490"/>
                </a:cubicBezTo>
                <a:cubicBezTo>
                  <a:pt x="13280" y="238724"/>
                  <a:pt x="0" y="276640"/>
                  <a:pt x="0" y="276640"/>
                </a:cubicBezTo>
                <a:cubicBezTo>
                  <a:pt x="3175" y="321090"/>
                  <a:pt x="-1283" y="366757"/>
                  <a:pt x="9525" y="409990"/>
                </a:cubicBezTo>
                <a:cubicBezTo>
                  <a:pt x="20638" y="454440"/>
                  <a:pt x="45244" y="465553"/>
                  <a:pt x="76200" y="486190"/>
                </a:cubicBezTo>
                <a:cubicBezTo>
                  <a:pt x="82550" y="495715"/>
                  <a:pt x="87155" y="506670"/>
                  <a:pt x="95250" y="514765"/>
                </a:cubicBezTo>
                <a:cubicBezTo>
                  <a:pt x="122547" y="542062"/>
                  <a:pt x="121412" y="527846"/>
                  <a:pt x="152400" y="543340"/>
                </a:cubicBezTo>
                <a:cubicBezTo>
                  <a:pt x="162639" y="548460"/>
                  <a:pt x="170736" y="557270"/>
                  <a:pt x="180975" y="562390"/>
                </a:cubicBezTo>
                <a:cubicBezTo>
                  <a:pt x="199321" y="571563"/>
                  <a:pt x="229339" y="575336"/>
                  <a:pt x="247650" y="581440"/>
                </a:cubicBezTo>
                <a:cubicBezTo>
                  <a:pt x="355253" y="617308"/>
                  <a:pt x="242072" y="587189"/>
                  <a:pt x="333375" y="610015"/>
                </a:cubicBezTo>
                <a:cubicBezTo>
                  <a:pt x="383103" y="643167"/>
                  <a:pt x="339860" y="619577"/>
                  <a:pt x="409575" y="638590"/>
                </a:cubicBezTo>
                <a:cubicBezTo>
                  <a:pt x="428948" y="643874"/>
                  <a:pt x="447675" y="651290"/>
                  <a:pt x="466725" y="657640"/>
                </a:cubicBezTo>
                <a:cubicBezTo>
                  <a:pt x="529423" y="678539"/>
                  <a:pt x="506523" y="673473"/>
                  <a:pt x="619125" y="676690"/>
                </a:cubicBezTo>
                <a:cubicBezTo>
                  <a:pt x="800054" y="681859"/>
                  <a:pt x="981075" y="683040"/>
                  <a:pt x="1162050" y="686215"/>
                </a:cubicBezTo>
                <a:cubicBezTo>
                  <a:pt x="1471293" y="677120"/>
                  <a:pt x="1507372" y="669799"/>
                  <a:pt x="1819275" y="686215"/>
                </a:cubicBezTo>
                <a:cubicBezTo>
                  <a:pt x="1836928" y="687144"/>
                  <a:pt x="1873366" y="709756"/>
                  <a:pt x="1885950" y="714790"/>
                </a:cubicBezTo>
                <a:cubicBezTo>
                  <a:pt x="1904594" y="722248"/>
                  <a:pt x="1926392" y="722701"/>
                  <a:pt x="1943100" y="733840"/>
                </a:cubicBezTo>
                <a:lnTo>
                  <a:pt x="2000250" y="771940"/>
                </a:lnTo>
                <a:cubicBezTo>
                  <a:pt x="2051050" y="848140"/>
                  <a:pt x="1984375" y="756065"/>
                  <a:pt x="2047875" y="819565"/>
                </a:cubicBezTo>
                <a:cubicBezTo>
                  <a:pt x="2111375" y="883065"/>
                  <a:pt x="2019300" y="816390"/>
                  <a:pt x="2095500" y="867190"/>
                </a:cubicBezTo>
                <a:cubicBezTo>
                  <a:pt x="2101850" y="876715"/>
                  <a:pt x="2106945" y="887209"/>
                  <a:pt x="2114550" y="895765"/>
                </a:cubicBezTo>
                <a:cubicBezTo>
                  <a:pt x="2162001" y="949147"/>
                  <a:pt x="2156845" y="943012"/>
                  <a:pt x="2200275" y="971965"/>
                </a:cubicBezTo>
                <a:cubicBezTo>
                  <a:pt x="2247573" y="1042911"/>
                  <a:pt x="2186784" y="955776"/>
                  <a:pt x="2247900" y="1029115"/>
                </a:cubicBezTo>
                <a:cubicBezTo>
                  <a:pt x="2255229" y="1037909"/>
                  <a:pt x="2259345" y="1049134"/>
                  <a:pt x="2266950" y="1057690"/>
                </a:cubicBezTo>
                <a:cubicBezTo>
                  <a:pt x="2284848" y="1077826"/>
                  <a:pt x="2309156" y="1092424"/>
                  <a:pt x="2324100" y="1114840"/>
                </a:cubicBezTo>
                <a:cubicBezTo>
                  <a:pt x="2370076" y="1183804"/>
                  <a:pt x="2351961" y="1151512"/>
                  <a:pt x="2381250" y="1210090"/>
                </a:cubicBezTo>
                <a:cubicBezTo>
                  <a:pt x="2400615" y="1306916"/>
                  <a:pt x="2380774" y="1217949"/>
                  <a:pt x="2400300" y="1286290"/>
                </a:cubicBezTo>
                <a:cubicBezTo>
                  <a:pt x="2406956" y="1309585"/>
                  <a:pt x="2417557" y="1364563"/>
                  <a:pt x="2428875" y="1381540"/>
                </a:cubicBezTo>
                <a:lnTo>
                  <a:pt x="2447925" y="1410115"/>
                </a:lnTo>
                <a:cubicBezTo>
                  <a:pt x="2454472" y="1442851"/>
                  <a:pt x="2458007" y="1464453"/>
                  <a:pt x="2466975" y="1495840"/>
                </a:cubicBezTo>
                <a:cubicBezTo>
                  <a:pt x="2469733" y="1505494"/>
                  <a:pt x="2472010" y="1515435"/>
                  <a:pt x="2476500" y="1524415"/>
                </a:cubicBezTo>
                <a:cubicBezTo>
                  <a:pt x="2481620" y="1534654"/>
                  <a:pt x="2490901" y="1542529"/>
                  <a:pt x="2495550" y="1552990"/>
                </a:cubicBezTo>
                <a:cubicBezTo>
                  <a:pt x="2503705" y="1571340"/>
                  <a:pt x="2514600" y="1610140"/>
                  <a:pt x="2514600" y="1610140"/>
                </a:cubicBezTo>
                <a:cubicBezTo>
                  <a:pt x="2517775" y="1641890"/>
                  <a:pt x="2518245" y="1674028"/>
                  <a:pt x="2524125" y="1705390"/>
                </a:cubicBezTo>
                <a:lnTo>
                  <a:pt x="2552700" y="1791115"/>
                </a:lnTo>
                <a:cubicBezTo>
                  <a:pt x="2560447" y="1814356"/>
                  <a:pt x="2562811" y="1829801"/>
                  <a:pt x="2581275" y="1848265"/>
                </a:cubicBezTo>
                <a:cubicBezTo>
                  <a:pt x="2589370" y="1856360"/>
                  <a:pt x="2600325" y="1860965"/>
                  <a:pt x="2609850" y="1867315"/>
                </a:cubicBezTo>
                <a:cubicBezTo>
                  <a:pt x="2616200" y="1876840"/>
                  <a:pt x="2620285" y="1888352"/>
                  <a:pt x="2628900" y="1895890"/>
                </a:cubicBezTo>
                <a:cubicBezTo>
                  <a:pt x="2646130" y="1910967"/>
                  <a:pt x="2669861" y="1917801"/>
                  <a:pt x="2686050" y="1933990"/>
                </a:cubicBezTo>
                <a:cubicBezTo>
                  <a:pt x="2710705" y="1958645"/>
                  <a:pt x="2737596" y="1989272"/>
                  <a:pt x="2771775" y="2000665"/>
                </a:cubicBezTo>
                <a:lnTo>
                  <a:pt x="2828925" y="2019715"/>
                </a:lnTo>
                <a:lnTo>
                  <a:pt x="2857500" y="2029240"/>
                </a:lnTo>
                <a:cubicBezTo>
                  <a:pt x="2876550" y="2026065"/>
                  <a:pt x="2896823" y="2027143"/>
                  <a:pt x="2914650" y="2019715"/>
                </a:cubicBezTo>
                <a:cubicBezTo>
                  <a:pt x="2935784" y="2010909"/>
                  <a:pt x="2952750" y="1994315"/>
                  <a:pt x="2971800" y="1981615"/>
                </a:cubicBezTo>
                <a:cubicBezTo>
                  <a:pt x="2981325" y="1975265"/>
                  <a:pt x="2990136" y="1967685"/>
                  <a:pt x="3000375" y="1962565"/>
                </a:cubicBezTo>
                <a:cubicBezTo>
                  <a:pt x="3013075" y="1956215"/>
                  <a:pt x="3026921" y="1951768"/>
                  <a:pt x="3038475" y="1943515"/>
                </a:cubicBezTo>
                <a:cubicBezTo>
                  <a:pt x="3100905" y="1898922"/>
                  <a:pt x="3034328" y="1925847"/>
                  <a:pt x="3095625" y="1905415"/>
                </a:cubicBezTo>
                <a:cubicBezTo>
                  <a:pt x="3108325" y="1892715"/>
                  <a:pt x="3122698" y="1881492"/>
                  <a:pt x="3133725" y="1867315"/>
                </a:cubicBezTo>
                <a:cubicBezTo>
                  <a:pt x="3189399" y="1795734"/>
                  <a:pt x="3133781" y="1838702"/>
                  <a:pt x="3190875" y="1800640"/>
                </a:cubicBezTo>
                <a:cubicBezTo>
                  <a:pt x="3194050" y="1791115"/>
                  <a:pt x="3195910" y="1781045"/>
                  <a:pt x="3200400" y="1772065"/>
                </a:cubicBezTo>
                <a:cubicBezTo>
                  <a:pt x="3205520" y="1761826"/>
                  <a:pt x="3214801" y="1753951"/>
                  <a:pt x="3219450" y="1743490"/>
                </a:cubicBezTo>
                <a:cubicBezTo>
                  <a:pt x="3227605" y="1725140"/>
                  <a:pt x="3232150" y="1705390"/>
                  <a:pt x="3238500" y="1686340"/>
                </a:cubicBezTo>
                <a:lnTo>
                  <a:pt x="3248025" y="1657765"/>
                </a:lnTo>
                <a:lnTo>
                  <a:pt x="3257550" y="1629190"/>
                </a:lnTo>
                <a:cubicBezTo>
                  <a:pt x="3285169" y="1435854"/>
                  <a:pt x="3250168" y="1677171"/>
                  <a:pt x="3276600" y="1505365"/>
                </a:cubicBezTo>
                <a:cubicBezTo>
                  <a:pt x="3279017" y="1489655"/>
                  <a:pt x="3290898" y="1400547"/>
                  <a:pt x="3295650" y="1381540"/>
                </a:cubicBezTo>
                <a:cubicBezTo>
                  <a:pt x="3300520" y="1362059"/>
                  <a:pt x="3309830" y="1343871"/>
                  <a:pt x="3314700" y="1324390"/>
                </a:cubicBezTo>
                <a:cubicBezTo>
                  <a:pt x="3317875" y="1311690"/>
                  <a:pt x="3320463" y="1298829"/>
                  <a:pt x="3324225" y="1286290"/>
                </a:cubicBezTo>
                <a:cubicBezTo>
                  <a:pt x="3329995" y="1267056"/>
                  <a:pt x="3338405" y="1248621"/>
                  <a:pt x="3343275" y="1229140"/>
                </a:cubicBezTo>
                <a:cubicBezTo>
                  <a:pt x="3366504" y="1136222"/>
                  <a:pt x="3338140" y="1252246"/>
                  <a:pt x="3362325" y="1143415"/>
                </a:cubicBezTo>
                <a:cubicBezTo>
                  <a:pt x="3365165" y="1130636"/>
                  <a:pt x="3368675" y="1118015"/>
                  <a:pt x="3371850" y="1105315"/>
                </a:cubicBezTo>
                <a:cubicBezTo>
                  <a:pt x="3375025" y="1064040"/>
                  <a:pt x="3381375" y="1022887"/>
                  <a:pt x="3381375" y="981490"/>
                </a:cubicBezTo>
                <a:cubicBezTo>
                  <a:pt x="3381375" y="908396"/>
                  <a:pt x="3377058" y="835323"/>
                  <a:pt x="3371850" y="762415"/>
                </a:cubicBezTo>
                <a:cubicBezTo>
                  <a:pt x="3370697" y="746267"/>
                  <a:pt x="3365837" y="730594"/>
                  <a:pt x="3362325" y="714790"/>
                </a:cubicBezTo>
                <a:cubicBezTo>
                  <a:pt x="3359485" y="702011"/>
                  <a:pt x="3355640" y="689469"/>
                  <a:pt x="3352800" y="676690"/>
                </a:cubicBezTo>
                <a:cubicBezTo>
                  <a:pt x="3349288" y="660886"/>
                  <a:pt x="3347202" y="644771"/>
                  <a:pt x="3343275" y="629065"/>
                </a:cubicBezTo>
                <a:cubicBezTo>
                  <a:pt x="3340840" y="619325"/>
                  <a:pt x="3336185" y="610230"/>
                  <a:pt x="3333750" y="600490"/>
                </a:cubicBezTo>
                <a:cubicBezTo>
                  <a:pt x="3326593" y="571863"/>
                  <a:pt x="3321522" y="520236"/>
                  <a:pt x="3305175" y="495715"/>
                </a:cubicBezTo>
                <a:cubicBezTo>
                  <a:pt x="3298825" y="486190"/>
                  <a:pt x="3294220" y="475235"/>
                  <a:pt x="3286125" y="467140"/>
                </a:cubicBezTo>
                <a:cubicBezTo>
                  <a:pt x="3278030" y="459045"/>
                  <a:pt x="3267075" y="454440"/>
                  <a:pt x="3257550" y="448090"/>
                </a:cubicBezTo>
                <a:cubicBezTo>
                  <a:pt x="3210252" y="377144"/>
                  <a:pt x="3271041" y="464279"/>
                  <a:pt x="3209925" y="390940"/>
                </a:cubicBezTo>
                <a:cubicBezTo>
                  <a:pt x="3175868" y="350072"/>
                  <a:pt x="3207836" y="371736"/>
                  <a:pt x="3162300" y="333790"/>
                </a:cubicBezTo>
                <a:cubicBezTo>
                  <a:pt x="3153506" y="326461"/>
                  <a:pt x="3142519" y="322069"/>
                  <a:pt x="3133725" y="314740"/>
                </a:cubicBezTo>
                <a:cubicBezTo>
                  <a:pt x="3123377" y="306116"/>
                  <a:pt x="3115498" y="294789"/>
                  <a:pt x="3105150" y="286165"/>
                </a:cubicBezTo>
                <a:cubicBezTo>
                  <a:pt x="3096356" y="278836"/>
                  <a:pt x="3085369" y="274444"/>
                  <a:pt x="3076575" y="267115"/>
                </a:cubicBezTo>
                <a:cubicBezTo>
                  <a:pt x="3066227" y="258491"/>
                  <a:pt x="3058961" y="246370"/>
                  <a:pt x="3048000" y="238540"/>
                </a:cubicBezTo>
                <a:cubicBezTo>
                  <a:pt x="3036446" y="230287"/>
                  <a:pt x="3023083" y="224763"/>
                  <a:pt x="3009900" y="219490"/>
                </a:cubicBezTo>
                <a:cubicBezTo>
                  <a:pt x="2961561" y="200154"/>
                  <a:pt x="2952954" y="200481"/>
                  <a:pt x="2905125" y="190915"/>
                </a:cubicBezTo>
                <a:cubicBezTo>
                  <a:pt x="2880386" y="178546"/>
                  <a:pt x="2848668" y="159319"/>
                  <a:pt x="2819400" y="152815"/>
                </a:cubicBezTo>
                <a:cubicBezTo>
                  <a:pt x="2792464" y="146829"/>
                  <a:pt x="2751753" y="144116"/>
                  <a:pt x="2724150" y="133765"/>
                </a:cubicBezTo>
                <a:cubicBezTo>
                  <a:pt x="2710855" y="128779"/>
                  <a:pt x="2699650" y="118795"/>
                  <a:pt x="2686050" y="114715"/>
                </a:cubicBezTo>
                <a:cubicBezTo>
                  <a:pt x="2667552" y="109166"/>
                  <a:pt x="2647901" y="108645"/>
                  <a:pt x="2628900" y="105190"/>
                </a:cubicBezTo>
                <a:cubicBezTo>
                  <a:pt x="2530484" y="87296"/>
                  <a:pt x="2632929" y="100361"/>
                  <a:pt x="2476500" y="86140"/>
                </a:cubicBezTo>
                <a:cubicBezTo>
                  <a:pt x="2289763" y="39456"/>
                  <a:pt x="2484612" y="86884"/>
                  <a:pt x="2352675" y="57565"/>
                </a:cubicBezTo>
                <a:cubicBezTo>
                  <a:pt x="2339896" y="54725"/>
                  <a:pt x="2327455" y="50382"/>
                  <a:pt x="2314575" y="48040"/>
                </a:cubicBezTo>
                <a:cubicBezTo>
                  <a:pt x="2292486" y="44024"/>
                  <a:pt x="2270125" y="41690"/>
                  <a:pt x="2247900" y="38515"/>
                </a:cubicBezTo>
                <a:cubicBezTo>
                  <a:pt x="2156737" y="8127"/>
                  <a:pt x="2243738" y="34287"/>
                  <a:pt x="2028825" y="19465"/>
                </a:cubicBezTo>
                <a:cubicBezTo>
                  <a:pt x="2000142" y="17487"/>
                  <a:pt x="1971787" y="11852"/>
                  <a:pt x="1943100" y="9940"/>
                </a:cubicBezTo>
                <a:cubicBezTo>
                  <a:pt x="1876497" y="5500"/>
                  <a:pt x="1809750" y="3590"/>
                  <a:pt x="1743075" y="415"/>
                </a:cubicBezTo>
                <a:cubicBezTo>
                  <a:pt x="1612900" y="3590"/>
                  <a:pt x="1482635" y="4158"/>
                  <a:pt x="1352550" y="9940"/>
                </a:cubicBezTo>
                <a:cubicBezTo>
                  <a:pt x="1339472" y="10521"/>
                  <a:pt x="1327229" y="16625"/>
                  <a:pt x="1314450" y="19465"/>
                </a:cubicBezTo>
                <a:cubicBezTo>
                  <a:pt x="1298646" y="22977"/>
                  <a:pt x="1282629" y="25478"/>
                  <a:pt x="1266825" y="28990"/>
                </a:cubicBezTo>
                <a:cubicBezTo>
                  <a:pt x="1254046" y="31830"/>
                  <a:pt x="1241638" y="36363"/>
                  <a:pt x="1228725" y="38515"/>
                </a:cubicBezTo>
                <a:cubicBezTo>
                  <a:pt x="1203476" y="42723"/>
                  <a:pt x="1177925" y="44865"/>
                  <a:pt x="1152525" y="48040"/>
                </a:cubicBezTo>
                <a:lnTo>
                  <a:pt x="723900" y="38515"/>
                </a:lnTo>
                <a:cubicBezTo>
                  <a:pt x="713828" y="38120"/>
                  <a:pt x="632837" y="22893"/>
                  <a:pt x="619125" y="19465"/>
                </a:cubicBezTo>
                <a:cubicBezTo>
                  <a:pt x="609385" y="17030"/>
                  <a:pt x="600489" y="11360"/>
                  <a:pt x="590550" y="9940"/>
                </a:cubicBezTo>
                <a:cubicBezTo>
                  <a:pt x="499729" y="-3034"/>
                  <a:pt x="464461" y="415"/>
                  <a:pt x="371475" y="415"/>
                </a:cubicBezTo>
              </a:path>
            </a:pathLst>
          </a:cu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266855" y="4062412"/>
            <a:ext cx="2115235" cy="74371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71" idx="0"/>
          </p:cNvCxnSpPr>
          <p:nvPr/>
        </p:nvCxnSpPr>
        <p:spPr>
          <a:xfrm flipV="1">
            <a:off x="4233764" y="2997221"/>
            <a:ext cx="1132244" cy="1418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616221" y="25473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891861" y="524290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b</a:t>
            </a:r>
            <a:endParaRPr lang="en-US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/>
              <p:cNvSpPr txBox="1"/>
              <p:nvPr/>
            </p:nvSpPr>
            <p:spPr>
              <a:xfrm>
                <a:off x="3954745" y="4415909"/>
                <a:ext cx="558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ZoneText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45" y="4415909"/>
                <a:ext cx="55803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21311" r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 rot="18617778">
                <a:off x="4238417" y="3395197"/>
                <a:ext cx="68358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𝑎𝑏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17778">
                <a:off x="4238417" y="3395197"/>
                <a:ext cx="683585" cy="381515"/>
              </a:xfrm>
              <a:prstGeom prst="rect">
                <a:avLst/>
              </a:prstGeom>
              <a:blipFill rotWithShape="1">
                <a:blip r:embed="rId5"/>
                <a:stretch>
                  <a:fillRect l="-4959" t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4927232" y="2581134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001210" y="2345909"/>
            <a:ext cx="6389664" cy="3651294"/>
          </a:xfrm>
          <a:custGeom>
            <a:avLst/>
            <a:gdLst>
              <a:gd name="connsiteX0" fmla="*/ 2612247 w 6389664"/>
              <a:gd name="connsiteY0" fmla="*/ 1305385 h 3651294"/>
              <a:gd name="connsiteX1" fmla="*/ 2498735 w 6389664"/>
              <a:gd name="connsiteY1" fmla="*/ 1248629 h 3651294"/>
              <a:gd name="connsiteX2" fmla="*/ 2479816 w 6389664"/>
              <a:gd name="connsiteY2" fmla="*/ 1229710 h 3651294"/>
              <a:gd name="connsiteX3" fmla="*/ 2530266 w 6389664"/>
              <a:gd name="connsiteY3" fmla="*/ 1015299 h 3651294"/>
              <a:gd name="connsiteX4" fmla="*/ 2555491 w 6389664"/>
              <a:gd name="connsiteY4" fmla="*/ 939625 h 3651294"/>
              <a:gd name="connsiteX5" fmla="*/ 2549184 w 6389664"/>
              <a:gd name="connsiteY5" fmla="*/ 889175 h 3651294"/>
              <a:gd name="connsiteX6" fmla="*/ 2523960 w 6389664"/>
              <a:gd name="connsiteY6" fmla="*/ 857644 h 3651294"/>
              <a:gd name="connsiteX7" fmla="*/ 2454591 w 6389664"/>
              <a:gd name="connsiteY7" fmla="*/ 794582 h 3651294"/>
              <a:gd name="connsiteX8" fmla="*/ 2423060 w 6389664"/>
              <a:gd name="connsiteY8" fmla="*/ 763051 h 3651294"/>
              <a:gd name="connsiteX9" fmla="*/ 2397836 w 6389664"/>
              <a:gd name="connsiteY9" fmla="*/ 744132 h 3651294"/>
              <a:gd name="connsiteX10" fmla="*/ 2341080 w 6389664"/>
              <a:gd name="connsiteY10" fmla="*/ 674764 h 3651294"/>
              <a:gd name="connsiteX11" fmla="*/ 2309549 w 6389664"/>
              <a:gd name="connsiteY11" fmla="*/ 605396 h 3651294"/>
              <a:gd name="connsiteX12" fmla="*/ 2278018 w 6389664"/>
              <a:gd name="connsiteY12" fmla="*/ 504497 h 3651294"/>
              <a:gd name="connsiteX13" fmla="*/ 2259099 w 6389664"/>
              <a:gd name="connsiteY13" fmla="*/ 466659 h 3651294"/>
              <a:gd name="connsiteX14" fmla="*/ 2221262 w 6389664"/>
              <a:gd name="connsiteY14" fmla="*/ 428822 h 3651294"/>
              <a:gd name="connsiteX15" fmla="*/ 2170812 w 6389664"/>
              <a:gd name="connsiteY15" fmla="*/ 416210 h 3651294"/>
              <a:gd name="connsiteX16" fmla="*/ 2145587 w 6389664"/>
              <a:gd name="connsiteY16" fmla="*/ 409903 h 3651294"/>
              <a:gd name="connsiteX17" fmla="*/ 2114056 w 6389664"/>
              <a:gd name="connsiteY17" fmla="*/ 397291 h 3651294"/>
              <a:gd name="connsiteX18" fmla="*/ 2076219 w 6389664"/>
              <a:gd name="connsiteY18" fmla="*/ 384679 h 3651294"/>
              <a:gd name="connsiteX19" fmla="*/ 2032076 w 6389664"/>
              <a:gd name="connsiteY19" fmla="*/ 346841 h 3651294"/>
              <a:gd name="connsiteX20" fmla="*/ 2019463 w 6389664"/>
              <a:gd name="connsiteY20" fmla="*/ 327923 h 3651294"/>
              <a:gd name="connsiteX21" fmla="*/ 1981626 w 6389664"/>
              <a:gd name="connsiteY21" fmla="*/ 309004 h 3651294"/>
              <a:gd name="connsiteX22" fmla="*/ 1969013 w 6389664"/>
              <a:gd name="connsiteY22" fmla="*/ 296392 h 3651294"/>
              <a:gd name="connsiteX23" fmla="*/ 1943789 w 6389664"/>
              <a:gd name="connsiteY23" fmla="*/ 277473 h 3651294"/>
              <a:gd name="connsiteX24" fmla="*/ 1924870 w 6389664"/>
              <a:gd name="connsiteY24" fmla="*/ 252248 h 3651294"/>
              <a:gd name="connsiteX25" fmla="*/ 1868114 w 6389664"/>
              <a:gd name="connsiteY25" fmla="*/ 195492 h 3651294"/>
              <a:gd name="connsiteX26" fmla="*/ 1830277 w 6389664"/>
              <a:gd name="connsiteY26" fmla="*/ 157655 h 3651294"/>
              <a:gd name="connsiteX27" fmla="*/ 1767215 w 6389664"/>
              <a:gd name="connsiteY27" fmla="*/ 100899 h 3651294"/>
              <a:gd name="connsiteX28" fmla="*/ 1691540 w 6389664"/>
              <a:gd name="connsiteY28" fmla="*/ 63062 h 3651294"/>
              <a:gd name="connsiteX29" fmla="*/ 1622172 w 6389664"/>
              <a:gd name="connsiteY29" fmla="*/ 31531 h 3651294"/>
              <a:gd name="connsiteX30" fmla="*/ 1603253 w 6389664"/>
              <a:gd name="connsiteY30" fmla="*/ 25225 h 3651294"/>
              <a:gd name="connsiteX31" fmla="*/ 1527579 w 6389664"/>
              <a:gd name="connsiteY31" fmla="*/ 12612 h 3651294"/>
              <a:gd name="connsiteX32" fmla="*/ 1369924 w 6389664"/>
              <a:gd name="connsiteY32" fmla="*/ 0 h 3651294"/>
              <a:gd name="connsiteX33" fmla="*/ 1243800 w 6389664"/>
              <a:gd name="connsiteY33" fmla="*/ 6306 h 3651294"/>
              <a:gd name="connsiteX34" fmla="*/ 1155513 w 6389664"/>
              <a:gd name="connsiteY34" fmla="*/ 25225 h 3651294"/>
              <a:gd name="connsiteX35" fmla="*/ 1079838 w 6389664"/>
              <a:gd name="connsiteY35" fmla="*/ 50450 h 3651294"/>
              <a:gd name="connsiteX36" fmla="*/ 1054613 w 6389664"/>
              <a:gd name="connsiteY36" fmla="*/ 69368 h 3651294"/>
              <a:gd name="connsiteX37" fmla="*/ 1048307 w 6389664"/>
              <a:gd name="connsiteY37" fmla="*/ 88287 h 3651294"/>
              <a:gd name="connsiteX38" fmla="*/ 1016776 w 6389664"/>
              <a:gd name="connsiteY38" fmla="*/ 107205 h 3651294"/>
              <a:gd name="connsiteX39" fmla="*/ 1004164 w 6389664"/>
              <a:gd name="connsiteY39" fmla="*/ 119818 h 3651294"/>
              <a:gd name="connsiteX40" fmla="*/ 953714 w 6389664"/>
              <a:gd name="connsiteY40" fmla="*/ 132430 h 3651294"/>
              <a:gd name="connsiteX41" fmla="*/ 915877 w 6389664"/>
              <a:gd name="connsiteY41" fmla="*/ 145043 h 3651294"/>
              <a:gd name="connsiteX42" fmla="*/ 821284 w 6389664"/>
              <a:gd name="connsiteY42" fmla="*/ 170268 h 3651294"/>
              <a:gd name="connsiteX43" fmla="*/ 783447 w 6389664"/>
              <a:gd name="connsiteY43" fmla="*/ 182880 h 3651294"/>
              <a:gd name="connsiteX44" fmla="*/ 707772 w 6389664"/>
              <a:gd name="connsiteY44" fmla="*/ 195492 h 3651294"/>
              <a:gd name="connsiteX45" fmla="*/ 606873 w 6389664"/>
              <a:gd name="connsiteY45" fmla="*/ 214411 h 3651294"/>
              <a:gd name="connsiteX46" fmla="*/ 556423 w 6389664"/>
              <a:gd name="connsiteY46" fmla="*/ 233330 h 3651294"/>
              <a:gd name="connsiteX47" fmla="*/ 512280 w 6389664"/>
              <a:gd name="connsiteY47" fmla="*/ 239636 h 3651294"/>
              <a:gd name="connsiteX48" fmla="*/ 405074 w 6389664"/>
              <a:gd name="connsiteY48" fmla="*/ 258554 h 3651294"/>
              <a:gd name="connsiteX49" fmla="*/ 323093 w 6389664"/>
              <a:gd name="connsiteY49" fmla="*/ 271167 h 3651294"/>
              <a:gd name="connsiteX50" fmla="*/ 260031 w 6389664"/>
              <a:gd name="connsiteY50" fmla="*/ 296392 h 3651294"/>
              <a:gd name="connsiteX51" fmla="*/ 241113 w 6389664"/>
              <a:gd name="connsiteY51" fmla="*/ 309004 h 3651294"/>
              <a:gd name="connsiteX52" fmla="*/ 178051 w 6389664"/>
              <a:gd name="connsiteY52" fmla="*/ 365760 h 3651294"/>
              <a:gd name="connsiteX53" fmla="*/ 159132 w 6389664"/>
              <a:gd name="connsiteY53" fmla="*/ 397291 h 3651294"/>
              <a:gd name="connsiteX54" fmla="*/ 108682 w 6389664"/>
              <a:gd name="connsiteY54" fmla="*/ 447741 h 3651294"/>
              <a:gd name="connsiteX55" fmla="*/ 146520 w 6389664"/>
              <a:gd name="connsiteY55" fmla="*/ 504497 h 3651294"/>
              <a:gd name="connsiteX56" fmla="*/ 159132 w 6389664"/>
              <a:gd name="connsiteY56" fmla="*/ 536028 h 3651294"/>
              <a:gd name="connsiteX57" fmla="*/ 171744 w 6389664"/>
              <a:gd name="connsiteY57" fmla="*/ 561252 h 3651294"/>
              <a:gd name="connsiteX58" fmla="*/ 178051 w 6389664"/>
              <a:gd name="connsiteY58" fmla="*/ 611702 h 3651294"/>
              <a:gd name="connsiteX59" fmla="*/ 184357 w 6389664"/>
              <a:gd name="connsiteY59" fmla="*/ 643233 h 3651294"/>
              <a:gd name="connsiteX60" fmla="*/ 178051 w 6389664"/>
              <a:gd name="connsiteY60" fmla="*/ 851338 h 3651294"/>
              <a:gd name="connsiteX61" fmla="*/ 184357 w 6389664"/>
              <a:gd name="connsiteY61" fmla="*/ 958543 h 3651294"/>
              <a:gd name="connsiteX62" fmla="*/ 234807 w 6389664"/>
              <a:gd name="connsiteY62" fmla="*/ 1002687 h 3651294"/>
              <a:gd name="connsiteX63" fmla="*/ 278950 w 6389664"/>
              <a:gd name="connsiteY63" fmla="*/ 1046830 h 3651294"/>
              <a:gd name="connsiteX64" fmla="*/ 329400 w 6389664"/>
              <a:gd name="connsiteY64" fmla="*/ 1078361 h 3651294"/>
              <a:gd name="connsiteX65" fmla="*/ 386156 w 6389664"/>
              <a:gd name="connsiteY65" fmla="*/ 1116199 h 3651294"/>
              <a:gd name="connsiteX66" fmla="*/ 436605 w 6389664"/>
              <a:gd name="connsiteY66" fmla="*/ 1154036 h 3651294"/>
              <a:gd name="connsiteX67" fmla="*/ 461830 w 6389664"/>
              <a:gd name="connsiteY67" fmla="*/ 1172954 h 3651294"/>
              <a:gd name="connsiteX68" fmla="*/ 480749 w 6389664"/>
              <a:gd name="connsiteY68" fmla="*/ 1185567 h 3651294"/>
              <a:gd name="connsiteX69" fmla="*/ 505973 w 6389664"/>
              <a:gd name="connsiteY69" fmla="*/ 1236017 h 3651294"/>
              <a:gd name="connsiteX70" fmla="*/ 550117 w 6389664"/>
              <a:gd name="connsiteY70" fmla="*/ 1330610 h 3651294"/>
              <a:gd name="connsiteX71" fmla="*/ 606873 w 6389664"/>
              <a:gd name="connsiteY71" fmla="*/ 1368447 h 3651294"/>
              <a:gd name="connsiteX72" fmla="*/ 638404 w 6389664"/>
              <a:gd name="connsiteY72" fmla="*/ 1387365 h 3651294"/>
              <a:gd name="connsiteX73" fmla="*/ 676241 w 6389664"/>
              <a:gd name="connsiteY73" fmla="*/ 1399978 h 3651294"/>
              <a:gd name="connsiteX74" fmla="*/ 739303 w 6389664"/>
              <a:gd name="connsiteY74" fmla="*/ 1437815 h 3651294"/>
              <a:gd name="connsiteX75" fmla="*/ 770834 w 6389664"/>
              <a:gd name="connsiteY75" fmla="*/ 1450428 h 3651294"/>
              <a:gd name="connsiteX76" fmla="*/ 840202 w 6389664"/>
              <a:gd name="connsiteY76" fmla="*/ 1463040 h 3651294"/>
              <a:gd name="connsiteX77" fmla="*/ 871733 w 6389664"/>
              <a:gd name="connsiteY77" fmla="*/ 1475652 h 3651294"/>
              <a:gd name="connsiteX78" fmla="*/ 909571 w 6389664"/>
              <a:gd name="connsiteY78" fmla="*/ 1488265 h 3651294"/>
              <a:gd name="connsiteX79" fmla="*/ 941102 w 6389664"/>
              <a:gd name="connsiteY79" fmla="*/ 1519796 h 3651294"/>
              <a:gd name="connsiteX80" fmla="*/ 985245 w 6389664"/>
              <a:gd name="connsiteY80" fmla="*/ 1545021 h 3651294"/>
              <a:gd name="connsiteX81" fmla="*/ 1004164 w 6389664"/>
              <a:gd name="connsiteY81" fmla="*/ 1551327 h 3651294"/>
              <a:gd name="connsiteX82" fmla="*/ 1054613 w 6389664"/>
              <a:gd name="connsiteY82" fmla="*/ 1570245 h 3651294"/>
              <a:gd name="connsiteX83" fmla="*/ 1092451 w 6389664"/>
              <a:gd name="connsiteY83" fmla="*/ 1576552 h 3651294"/>
              <a:gd name="connsiteX84" fmla="*/ 1187044 w 6389664"/>
              <a:gd name="connsiteY84" fmla="*/ 1563939 h 3651294"/>
              <a:gd name="connsiteX85" fmla="*/ 1281637 w 6389664"/>
              <a:gd name="connsiteY85" fmla="*/ 1557633 h 3651294"/>
              <a:gd name="connsiteX86" fmla="*/ 1414067 w 6389664"/>
              <a:gd name="connsiteY86" fmla="*/ 1570245 h 3651294"/>
              <a:gd name="connsiteX87" fmla="*/ 1439292 w 6389664"/>
              <a:gd name="connsiteY87" fmla="*/ 1576552 h 3651294"/>
              <a:gd name="connsiteX88" fmla="*/ 1458211 w 6389664"/>
              <a:gd name="connsiteY88" fmla="*/ 1589164 h 3651294"/>
              <a:gd name="connsiteX89" fmla="*/ 1382536 w 6389664"/>
              <a:gd name="connsiteY89" fmla="*/ 1608083 h 3651294"/>
              <a:gd name="connsiteX90" fmla="*/ 1269024 w 6389664"/>
              <a:gd name="connsiteY90" fmla="*/ 1633308 h 3651294"/>
              <a:gd name="connsiteX91" fmla="*/ 1187044 w 6389664"/>
              <a:gd name="connsiteY91" fmla="*/ 1652226 h 3651294"/>
              <a:gd name="connsiteX92" fmla="*/ 1161819 w 6389664"/>
              <a:gd name="connsiteY92" fmla="*/ 1658532 h 3651294"/>
              <a:gd name="connsiteX93" fmla="*/ 1130288 w 6389664"/>
              <a:gd name="connsiteY93" fmla="*/ 1664839 h 3651294"/>
              <a:gd name="connsiteX94" fmla="*/ 1010470 w 6389664"/>
              <a:gd name="connsiteY94" fmla="*/ 1696370 h 3651294"/>
              <a:gd name="connsiteX95" fmla="*/ 531198 w 6389664"/>
              <a:gd name="connsiteY95" fmla="*/ 1740513 h 3651294"/>
              <a:gd name="connsiteX96" fmla="*/ 430299 w 6389664"/>
              <a:gd name="connsiteY96" fmla="*/ 1784657 h 3651294"/>
              <a:gd name="connsiteX97" fmla="*/ 405074 w 6389664"/>
              <a:gd name="connsiteY97" fmla="*/ 1797269 h 3651294"/>
              <a:gd name="connsiteX98" fmla="*/ 348318 w 6389664"/>
              <a:gd name="connsiteY98" fmla="*/ 1835106 h 3651294"/>
              <a:gd name="connsiteX99" fmla="*/ 316787 w 6389664"/>
              <a:gd name="connsiteY99" fmla="*/ 1866637 h 3651294"/>
              <a:gd name="connsiteX100" fmla="*/ 304175 w 6389664"/>
              <a:gd name="connsiteY100" fmla="*/ 1879250 h 3651294"/>
              <a:gd name="connsiteX101" fmla="*/ 272644 w 6389664"/>
              <a:gd name="connsiteY101" fmla="*/ 1929699 h 3651294"/>
              <a:gd name="connsiteX102" fmla="*/ 247419 w 6389664"/>
              <a:gd name="connsiteY102" fmla="*/ 1999068 h 3651294"/>
              <a:gd name="connsiteX103" fmla="*/ 222194 w 6389664"/>
              <a:gd name="connsiteY103" fmla="*/ 2068436 h 3651294"/>
              <a:gd name="connsiteX104" fmla="*/ 190663 w 6389664"/>
              <a:gd name="connsiteY104" fmla="*/ 2125192 h 3651294"/>
              <a:gd name="connsiteX105" fmla="*/ 171744 w 6389664"/>
              <a:gd name="connsiteY105" fmla="*/ 2163029 h 3651294"/>
              <a:gd name="connsiteX106" fmla="*/ 159132 w 6389664"/>
              <a:gd name="connsiteY106" fmla="*/ 2181948 h 3651294"/>
              <a:gd name="connsiteX107" fmla="*/ 146520 w 6389664"/>
              <a:gd name="connsiteY107" fmla="*/ 2219785 h 3651294"/>
              <a:gd name="connsiteX108" fmla="*/ 127601 w 6389664"/>
              <a:gd name="connsiteY108" fmla="*/ 2270234 h 3651294"/>
              <a:gd name="connsiteX109" fmla="*/ 114989 w 6389664"/>
              <a:gd name="connsiteY109" fmla="*/ 2314378 h 3651294"/>
              <a:gd name="connsiteX110" fmla="*/ 70845 w 6389664"/>
              <a:gd name="connsiteY110" fmla="*/ 2371134 h 3651294"/>
              <a:gd name="connsiteX111" fmla="*/ 51927 w 6389664"/>
              <a:gd name="connsiteY111" fmla="*/ 2396359 h 3651294"/>
              <a:gd name="connsiteX112" fmla="*/ 33008 w 6389664"/>
              <a:gd name="connsiteY112" fmla="*/ 2440502 h 3651294"/>
              <a:gd name="connsiteX113" fmla="*/ 26702 w 6389664"/>
              <a:gd name="connsiteY113" fmla="*/ 2484645 h 3651294"/>
              <a:gd name="connsiteX114" fmla="*/ 7783 w 6389664"/>
              <a:gd name="connsiteY114" fmla="*/ 2547708 h 3651294"/>
              <a:gd name="connsiteX115" fmla="*/ 7783 w 6389664"/>
              <a:gd name="connsiteY115" fmla="*/ 2762119 h 3651294"/>
              <a:gd name="connsiteX116" fmla="*/ 58233 w 6389664"/>
              <a:gd name="connsiteY116" fmla="*/ 2837793 h 3651294"/>
              <a:gd name="connsiteX117" fmla="*/ 121295 w 6389664"/>
              <a:gd name="connsiteY117" fmla="*/ 2881937 h 3651294"/>
              <a:gd name="connsiteX118" fmla="*/ 253725 w 6389664"/>
              <a:gd name="connsiteY118" fmla="*/ 2963917 h 3651294"/>
              <a:gd name="connsiteX119" fmla="*/ 278950 w 6389664"/>
              <a:gd name="connsiteY119" fmla="*/ 2970223 h 3651294"/>
              <a:gd name="connsiteX120" fmla="*/ 367237 w 6389664"/>
              <a:gd name="connsiteY120" fmla="*/ 3014367 h 3651294"/>
              <a:gd name="connsiteX121" fmla="*/ 386156 w 6389664"/>
              <a:gd name="connsiteY121" fmla="*/ 3026979 h 3651294"/>
              <a:gd name="connsiteX122" fmla="*/ 430299 w 6389664"/>
              <a:gd name="connsiteY122" fmla="*/ 3045898 h 3651294"/>
              <a:gd name="connsiteX123" fmla="*/ 461830 w 6389664"/>
              <a:gd name="connsiteY123" fmla="*/ 3071123 h 3651294"/>
              <a:gd name="connsiteX124" fmla="*/ 518586 w 6389664"/>
              <a:gd name="connsiteY124" fmla="*/ 3102654 h 3651294"/>
              <a:gd name="connsiteX125" fmla="*/ 537504 w 6389664"/>
              <a:gd name="connsiteY125" fmla="*/ 3115266 h 3651294"/>
              <a:gd name="connsiteX126" fmla="*/ 569036 w 6389664"/>
              <a:gd name="connsiteY126" fmla="*/ 3127879 h 3651294"/>
              <a:gd name="connsiteX127" fmla="*/ 600567 w 6389664"/>
              <a:gd name="connsiteY127" fmla="*/ 3146797 h 3651294"/>
              <a:gd name="connsiteX128" fmla="*/ 732997 w 6389664"/>
              <a:gd name="connsiteY128" fmla="*/ 3190941 h 3651294"/>
              <a:gd name="connsiteX129" fmla="*/ 777140 w 6389664"/>
              <a:gd name="connsiteY129" fmla="*/ 3216165 h 3651294"/>
              <a:gd name="connsiteX130" fmla="*/ 852815 w 6389664"/>
              <a:gd name="connsiteY130" fmla="*/ 3260309 h 3651294"/>
              <a:gd name="connsiteX131" fmla="*/ 890652 w 6389664"/>
              <a:gd name="connsiteY131" fmla="*/ 3272921 h 3651294"/>
              <a:gd name="connsiteX132" fmla="*/ 934796 w 6389664"/>
              <a:gd name="connsiteY132" fmla="*/ 3285534 h 3651294"/>
              <a:gd name="connsiteX133" fmla="*/ 985245 w 6389664"/>
              <a:gd name="connsiteY133" fmla="*/ 3304452 h 3651294"/>
              <a:gd name="connsiteX134" fmla="*/ 1035695 w 6389664"/>
              <a:gd name="connsiteY134" fmla="*/ 3317065 h 3651294"/>
              <a:gd name="connsiteX135" fmla="*/ 1073532 w 6389664"/>
              <a:gd name="connsiteY135" fmla="*/ 3335983 h 3651294"/>
              <a:gd name="connsiteX136" fmla="*/ 1117676 w 6389664"/>
              <a:gd name="connsiteY136" fmla="*/ 3354902 h 3651294"/>
              <a:gd name="connsiteX137" fmla="*/ 1161819 w 6389664"/>
              <a:gd name="connsiteY137" fmla="*/ 3367514 h 3651294"/>
              <a:gd name="connsiteX138" fmla="*/ 1269024 w 6389664"/>
              <a:gd name="connsiteY138" fmla="*/ 3380127 h 3651294"/>
              <a:gd name="connsiteX139" fmla="*/ 1678928 w 6389664"/>
              <a:gd name="connsiteY139" fmla="*/ 3361208 h 3651294"/>
              <a:gd name="connsiteX140" fmla="*/ 1823971 w 6389664"/>
              <a:gd name="connsiteY140" fmla="*/ 3335983 h 3651294"/>
              <a:gd name="connsiteX141" fmla="*/ 1924870 w 6389664"/>
              <a:gd name="connsiteY141" fmla="*/ 3317065 h 3651294"/>
              <a:gd name="connsiteX142" fmla="*/ 1956401 w 6389664"/>
              <a:gd name="connsiteY142" fmla="*/ 3310759 h 3651294"/>
              <a:gd name="connsiteX143" fmla="*/ 2063607 w 6389664"/>
              <a:gd name="connsiteY143" fmla="*/ 3285534 h 3651294"/>
              <a:gd name="connsiteX144" fmla="*/ 2095138 w 6389664"/>
              <a:gd name="connsiteY144" fmla="*/ 3272921 h 3651294"/>
              <a:gd name="connsiteX145" fmla="*/ 2196037 w 6389664"/>
              <a:gd name="connsiteY145" fmla="*/ 3247697 h 3651294"/>
              <a:gd name="connsiteX146" fmla="*/ 2296936 w 6389664"/>
              <a:gd name="connsiteY146" fmla="*/ 3209859 h 3651294"/>
              <a:gd name="connsiteX147" fmla="*/ 2366304 w 6389664"/>
              <a:gd name="connsiteY147" fmla="*/ 3184634 h 3651294"/>
              <a:gd name="connsiteX148" fmla="*/ 2404142 w 6389664"/>
              <a:gd name="connsiteY148" fmla="*/ 3178328 h 3651294"/>
              <a:gd name="connsiteX149" fmla="*/ 2435673 w 6389664"/>
              <a:gd name="connsiteY149" fmla="*/ 3165716 h 3651294"/>
              <a:gd name="connsiteX150" fmla="*/ 2467204 w 6389664"/>
              <a:gd name="connsiteY150" fmla="*/ 3159410 h 3651294"/>
              <a:gd name="connsiteX151" fmla="*/ 2580716 w 6389664"/>
              <a:gd name="connsiteY151" fmla="*/ 3140491 h 3651294"/>
              <a:gd name="connsiteX152" fmla="*/ 2631165 w 6389664"/>
              <a:gd name="connsiteY152" fmla="*/ 3127879 h 3651294"/>
              <a:gd name="connsiteX153" fmla="*/ 2675309 w 6389664"/>
              <a:gd name="connsiteY153" fmla="*/ 3115266 h 3651294"/>
              <a:gd name="connsiteX154" fmla="*/ 2757289 w 6389664"/>
              <a:gd name="connsiteY154" fmla="*/ 3096348 h 3651294"/>
              <a:gd name="connsiteX155" fmla="*/ 2776208 w 6389664"/>
              <a:gd name="connsiteY155" fmla="*/ 3090041 h 3651294"/>
              <a:gd name="connsiteX156" fmla="*/ 2814045 w 6389664"/>
              <a:gd name="connsiteY156" fmla="*/ 3071123 h 3651294"/>
              <a:gd name="connsiteX157" fmla="*/ 2851882 w 6389664"/>
              <a:gd name="connsiteY157" fmla="*/ 3052204 h 3651294"/>
              <a:gd name="connsiteX158" fmla="*/ 2883413 w 6389664"/>
              <a:gd name="connsiteY158" fmla="*/ 3033285 h 3651294"/>
              <a:gd name="connsiteX159" fmla="*/ 2933863 w 6389664"/>
              <a:gd name="connsiteY159" fmla="*/ 3008061 h 3651294"/>
              <a:gd name="connsiteX160" fmla="*/ 2996925 w 6389664"/>
              <a:gd name="connsiteY160" fmla="*/ 2995448 h 3651294"/>
              <a:gd name="connsiteX161" fmla="*/ 3186111 w 6389664"/>
              <a:gd name="connsiteY161" fmla="*/ 3001754 h 3651294"/>
              <a:gd name="connsiteX162" fmla="*/ 3236561 w 6389664"/>
              <a:gd name="connsiteY162" fmla="*/ 3014367 h 3651294"/>
              <a:gd name="connsiteX163" fmla="*/ 3261786 w 6389664"/>
              <a:gd name="connsiteY163" fmla="*/ 3026979 h 3651294"/>
              <a:gd name="connsiteX164" fmla="*/ 3312236 w 6389664"/>
              <a:gd name="connsiteY164" fmla="*/ 3083735 h 3651294"/>
              <a:gd name="connsiteX165" fmla="*/ 3362685 w 6389664"/>
              <a:gd name="connsiteY165" fmla="*/ 3102654 h 3651294"/>
              <a:gd name="connsiteX166" fmla="*/ 3406829 w 6389664"/>
              <a:gd name="connsiteY166" fmla="*/ 3115266 h 3651294"/>
              <a:gd name="connsiteX167" fmla="*/ 3488809 w 6389664"/>
              <a:gd name="connsiteY167" fmla="*/ 3153103 h 3651294"/>
              <a:gd name="connsiteX168" fmla="*/ 3532953 w 6389664"/>
              <a:gd name="connsiteY168" fmla="*/ 3165716 h 3651294"/>
              <a:gd name="connsiteX169" fmla="*/ 3570790 w 6389664"/>
              <a:gd name="connsiteY169" fmla="*/ 3178328 h 3651294"/>
              <a:gd name="connsiteX170" fmla="*/ 3589709 w 6389664"/>
              <a:gd name="connsiteY170" fmla="*/ 3184634 h 3651294"/>
              <a:gd name="connsiteX171" fmla="*/ 3646464 w 6389664"/>
              <a:gd name="connsiteY171" fmla="*/ 3197247 h 3651294"/>
              <a:gd name="connsiteX172" fmla="*/ 3665383 w 6389664"/>
              <a:gd name="connsiteY172" fmla="*/ 3203553 h 3651294"/>
              <a:gd name="connsiteX173" fmla="*/ 3703220 w 6389664"/>
              <a:gd name="connsiteY173" fmla="*/ 3209859 h 3651294"/>
              <a:gd name="connsiteX174" fmla="*/ 3816732 w 6389664"/>
              <a:gd name="connsiteY174" fmla="*/ 3222472 h 3651294"/>
              <a:gd name="connsiteX175" fmla="*/ 3848263 w 6389664"/>
              <a:gd name="connsiteY175" fmla="*/ 3260309 h 3651294"/>
              <a:gd name="connsiteX176" fmla="*/ 3860876 w 6389664"/>
              <a:gd name="connsiteY176" fmla="*/ 3335983 h 3651294"/>
              <a:gd name="connsiteX177" fmla="*/ 3867182 w 6389664"/>
              <a:gd name="connsiteY177" fmla="*/ 3367514 h 3651294"/>
              <a:gd name="connsiteX178" fmla="*/ 3873488 w 6389664"/>
              <a:gd name="connsiteY178" fmla="*/ 3392739 h 3651294"/>
              <a:gd name="connsiteX179" fmla="*/ 3961775 w 6389664"/>
              <a:gd name="connsiteY179" fmla="*/ 3468414 h 3651294"/>
              <a:gd name="connsiteX180" fmla="*/ 4031143 w 6389664"/>
              <a:gd name="connsiteY180" fmla="*/ 3499945 h 3651294"/>
              <a:gd name="connsiteX181" fmla="*/ 4068980 w 6389664"/>
              <a:gd name="connsiteY181" fmla="*/ 3506251 h 3651294"/>
              <a:gd name="connsiteX182" fmla="*/ 4182492 w 6389664"/>
              <a:gd name="connsiteY182" fmla="*/ 3499945 h 3651294"/>
              <a:gd name="connsiteX183" fmla="*/ 4277085 w 6389664"/>
              <a:gd name="connsiteY183" fmla="*/ 3493639 h 3651294"/>
              <a:gd name="connsiteX184" fmla="*/ 4403209 w 6389664"/>
              <a:gd name="connsiteY184" fmla="*/ 3499945 h 3651294"/>
              <a:gd name="connsiteX185" fmla="*/ 4485190 w 6389664"/>
              <a:gd name="connsiteY185" fmla="*/ 3518863 h 3651294"/>
              <a:gd name="connsiteX186" fmla="*/ 4523027 w 6389664"/>
              <a:gd name="connsiteY186" fmla="*/ 3531476 h 3651294"/>
              <a:gd name="connsiteX187" fmla="*/ 4567171 w 6389664"/>
              <a:gd name="connsiteY187" fmla="*/ 3537782 h 3651294"/>
              <a:gd name="connsiteX188" fmla="*/ 4611314 w 6389664"/>
              <a:gd name="connsiteY188" fmla="*/ 3550394 h 3651294"/>
              <a:gd name="connsiteX189" fmla="*/ 4630233 w 6389664"/>
              <a:gd name="connsiteY189" fmla="*/ 3556701 h 3651294"/>
              <a:gd name="connsiteX190" fmla="*/ 4705907 w 6389664"/>
              <a:gd name="connsiteY190" fmla="*/ 3563007 h 3651294"/>
              <a:gd name="connsiteX191" fmla="*/ 4787888 w 6389664"/>
              <a:gd name="connsiteY191" fmla="*/ 3575619 h 3651294"/>
              <a:gd name="connsiteX192" fmla="*/ 4882481 w 6389664"/>
              <a:gd name="connsiteY192" fmla="*/ 3588232 h 3651294"/>
              <a:gd name="connsiteX193" fmla="*/ 4958156 w 6389664"/>
              <a:gd name="connsiteY193" fmla="*/ 3594538 h 3651294"/>
              <a:gd name="connsiteX194" fmla="*/ 5021218 w 6389664"/>
              <a:gd name="connsiteY194" fmla="*/ 3600844 h 3651294"/>
              <a:gd name="connsiteX195" fmla="*/ 5260853 w 6389664"/>
              <a:gd name="connsiteY195" fmla="*/ 3607150 h 3651294"/>
              <a:gd name="connsiteX196" fmla="*/ 5267160 w 6389664"/>
              <a:gd name="connsiteY196" fmla="*/ 3632375 h 3651294"/>
              <a:gd name="connsiteX197" fmla="*/ 5304997 w 6389664"/>
              <a:gd name="connsiteY197" fmla="*/ 3651294 h 3651294"/>
              <a:gd name="connsiteX198" fmla="*/ 5456346 w 6389664"/>
              <a:gd name="connsiteY198" fmla="*/ 3600844 h 3651294"/>
              <a:gd name="connsiteX199" fmla="*/ 5557245 w 6389664"/>
              <a:gd name="connsiteY199" fmla="*/ 3569313 h 3651294"/>
              <a:gd name="connsiteX200" fmla="*/ 5645532 w 6389664"/>
              <a:gd name="connsiteY200" fmla="*/ 3563007 h 3651294"/>
              <a:gd name="connsiteX201" fmla="*/ 5702288 w 6389664"/>
              <a:gd name="connsiteY201" fmla="*/ 3556701 h 3651294"/>
              <a:gd name="connsiteX202" fmla="*/ 5733819 w 6389664"/>
              <a:gd name="connsiteY202" fmla="*/ 3550394 h 3651294"/>
              <a:gd name="connsiteX203" fmla="*/ 5866249 w 6389664"/>
              <a:gd name="connsiteY203" fmla="*/ 3537782 h 3651294"/>
              <a:gd name="connsiteX204" fmla="*/ 6099579 w 6389664"/>
              <a:gd name="connsiteY204" fmla="*/ 3531476 h 3651294"/>
              <a:gd name="connsiteX205" fmla="*/ 6288765 w 6389664"/>
              <a:gd name="connsiteY205" fmla="*/ 3468414 h 3651294"/>
              <a:gd name="connsiteX206" fmla="*/ 6358133 w 6389664"/>
              <a:gd name="connsiteY206" fmla="*/ 3417964 h 3651294"/>
              <a:gd name="connsiteX207" fmla="*/ 6389664 w 6389664"/>
              <a:gd name="connsiteY207" fmla="*/ 3361208 h 3651294"/>
              <a:gd name="connsiteX208" fmla="*/ 6377052 w 6389664"/>
              <a:gd name="connsiteY208" fmla="*/ 3254003 h 3651294"/>
              <a:gd name="connsiteX209" fmla="*/ 6358133 w 6389664"/>
              <a:gd name="connsiteY209" fmla="*/ 3216165 h 3651294"/>
              <a:gd name="connsiteX210" fmla="*/ 6257234 w 6389664"/>
              <a:gd name="connsiteY210" fmla="*/ 3127879 h 3651294"/>
              <a:gd name="connsiteX211" fmla="*/ 6219397 w 6389664"/>
              <a:gd name="connsiteY211" fmla="*/ 3108960 h 3651294"/>
              <a:gd name="connsiteX212" fmla="*/ 6131110 w 6389664"/>
              <a:gd name="connsiteY212" fmla="*/ 3039592 h 3651294"/>
              <a:gd name="connsiteX213" fmla="*/ 6124804 w 6389664"/>
              <a:gd name="connsiteY213" fmla="*/ 2938692 h 3651294"/>
              <a:gd name="connsiteX214" fmla="*/ 6118498 w 6389664"/>
              <a:gd name="connsiteY214" fmla="*/ 2869324 h 3651294"/>
              <a:gd name="connsiteX215" fmla="*/ 6112191 w 6389664"/>
              <a:gd name="connsiteY215" fmla="*/ 2850405 h 3651294"/>
              <a:gd name="connsiteX216" fmla="*/ 6074354 w 6389664"/>
              <a:gd name="connsiteY216" fmla="*/ 2799956 h 3651294"/>
              <a:gd name="connsiteX217" fmla="*/ 6042823 w 6389664"/>
              <a:gd name="connsiteY217" fmla="*/ 2774731 h 3651294"/>
              <a:gd name="connsiteX218" fmla="*/ 5979761 w 6389664"/>
              <a:gd name="connsiteY218" fmla="*/ 2755812 h 3651294"/>
              <a:gd name="connsiteX219" fmla="*/ 5859943 w 6389664"/>
              <a:gd name="connsiteY219" fmla="*/ 2717975 h 3651294"/>
              <a:gd name="connsiteX220" fmla="*/ 5803187 w 6389664"/>
              <a:gd name="connsiteY220" fmla="*/ 2667525 h 3651294"/>
              <a:gd name="connsiteX221" fmla="*/ 5765350 w 6389664"/>
              <a:gd name="connsiteY221" fmla="*/ 2610770 h 3651294"/>
              <a:gd name="connsiteX222" fmla="*/ 5733819 w 6389664"/>
              <a:gd name="connsiteY222" fmla="*/ 2535095 h 3651294"/>
              <a:gd name="connsiteX223" fmla="*/ 5651838 w 6389664"/>
              <a:gd name="connsiteY223" fmla="*/ 2490952 h 3651294"/>
              <a:gd name="connsiteX224" fmla="*/ 5632920 w 6389664"/>
              <a:gd name="connsiteY224" fmla="*/ 2484645 h 3651294"/>
              <a:gd name="connsiteX225" fmla="*/ 5513102 w 6389664"/>
              <a:gd name="connsiteY225" fmla="*/ 2453114 h 3651294"/>
              <a:gd name="connsiteX226" fmla="*/ 5386978 w 6389664"/>
              <a:gd name="connsiteY226" fmla="*/ 2415277 h 3651294"/>
              <a:gd name="connsiteX227" fmla="*/ 5355447 w 6389664"/>
              <a:gd name="connsiteY227" fmla="*/ 2396359 h 3651294"/>
              <a:gd name="connsiteX228" fmla="*/ 5336528 w 6389664"/>
              <a:gd name="connsiteY228" fmla="*/ 2383746 h 3651294"/>
              <a:gd name="connsiteX229" fmla="*/ 5267160 w 6389664"/>
              <a:gd name="connsiteY229" fmla="*/ 2301765 h 3651294"/>
              <a:gd name="connsiteX230" fmla="*/ 5229322 w 6389664"/>
              <a:gd name="connsiteY230" fmla="*/ 2251316 h 3651294"/>
              <a:gd name="connsiteX231" fmla="*/ 5197791 w 6389664"/>
              <a:gd name="connsiteY231" fmla="*/ 2207172 h 3651294"/>
              <a:gd name="connsiteX232" fmla="*/ 5090586 w 6389664"/>
              <a:gd name="connsiteY232" fmla="*/ 2144110 h 3651294"/>
              <a:gd name="connsiteX233" fmla="*/ 5033830 w 6389664"/>
              <a:gd name="connsiteY233" fmla="*/ 2131498 h 3651294"/>
              <a:gd name="connsiteX234" fmla="*/ 5008605 w 6389664"/>
              <a:gd name="connsiteY234" fmla="*/ 2125192 h 3651294"/>
              <a:gd name="connsiteX235" fmla="*/ 4939237 w 6389664"/>
              <a:gd name="connsiteY235" fmla="*/ 2112579 h 3651294"/>
              <a:gd name="connsiteX236" fmla="*/ 4901400 w 6389664"/>
              <a:gd name="connsiteY236" fmla="*/ 2081048 h 3651294"/>
              <a:gd name="connsiteX237" fmla="*/ 4888787 w 6389664"/>
              <a:gd name="connsiteY237" fmla="*/ 2055823 h 3651294"/>
              <a:gd name="connsiteX238" fmla="*/ 4857256 w 6389664"/>
              <a:gd name="connsiteY238" fmla="*/ 2005374 h 3651294"/>
              <a:gd name="connsiteX239" fmla="*/ 4806807 w 6389664"/>
              <a:gd name="connsiteY239" fmla="*/ 1961230 h 3651294"/>
              <a:gd name="connsiteX240" fmla="*/ 4756357 w 6389664"/>
              <a:gd name="connsiteY240" fmla="*/ 1898168 h 3651294"/>
              <a:gd name="connsiteX241" fmla="*/ 4737438 w 6389664"/>
              <a:gd name="connsiteY241" fmla="*/ 1828800 h 3651294"/>
              <a:gd name="connsiteX242" fmla="*/ 4731132 w 6389664"/>
              <a:gd name="connsiteY242" fmla="*/ 1784657 h 3651294"/>
              <a:gd name="connsiteX243" fmla="*/ 4724826 w 6389664"/>
              <a:gd name="connsiteY243" fmla="*/ 1759432 h 3651294"/>
              <a:gd name="connsiteX244" fmla="*/ 4712213 w 6389664"/>
              <a:gd name="connsiteY244" fmla="*/ 1696370 h 3651294"/>
              <a:gd name="connsiteX245" fmla="*/ 4699601 w 6389664"/>
              <a:gd name="connsiteY245" fmla="*/ 1532408 h 3651294"/>
              <a:gd name="connsiteX246" fmla="*/ 4686989 w 6389664"/>
              <a:gd name="connsiteY246" fmla="*/ 1513490 h 3651294"/>
              <a:gd name="connsiteX247" fmla="*/ 4668070 w 6389664"/>
              <a:gd name="connsiteY247" fmla="*/ 1494571 h 3651294"/>
              <a:gd name="connsiteX248" fmla="*/ 4623927 w 6389664"/>
              <a:gd name="connsiteY248" fmla="*/ 1469346 h 3651294"/>
              <a:gd name="connsiteX249" fmla="*/ 4579783 w 6389664"/>
              <a:gd name="connsiteY249" fmla="*/ 1450428 h 3651294"/>
              <a:gd name="connsiteX250" fmla="*/ 4560864 w 6389664"/>
              <a:gd name="connsiteY250" fmla="*/ 1431509 h 3651294"/>
              <a:gd name="connsiteX251" fmla="*/ 4472578 w 6389664"/>
              <a:gd name="connsiteY251" fmla="*/ 1368447 h 3651294"/>
              <a:gd name="connsiteX252" fmla="*/ 4441047 w 6389664"/>
              <a:gd name="connsiteY252" fmla="*/ 1330610 h 3651294"/>
              <a:gd name="connsiteX253" fmla="*/ 4403209 w 6389664"/>
              <a:gd name="connsiteY253" fmla="*/ 1286466 h 3651294"/>
              <a:gd name="connsiteX254" fmla="*/ 4384291 w 6389664"/>
              <a:gd name="connsiteY254" fmla="*/ 1280160 h 3651294"/>
              <a:gd name="connsiteX255" fmla="*/ 4321229 w 6389664"/>
              <a:gd name="connsiteY255" fmla="*/ 1267548 h 3651294"/>
              <a:gd name="connsiteX256" fmla="*/ 4106818 w 6389664"/>
              <a:gd name="connsiteY256" fmla="*/ 1273854 h 3651294"/>
              <a:gd name="connsiteX257" fmla="*/ 3911325 w 6389664"/>
              <a:gd name="connsiteY257" fmla="*/ 1286466 h 3651294"/>
              <a:gd name="connsiteX258" fmla="*/ 3677996 w 6389664"/>
              <a:gd name="connsiteY258" fmla="*/ 1349528 h 3651294"/>
              <a:gd name="connsiteX259" fmla="*/ 3463584 w 6389664"/>
              <a:gd name="connsiteY259" fmla="*/ 1412590 h 3651294"/>
              <a:gd name="connsiteX260" fmla="*/ 3425747 w 6389664"/>
              <a:gd name="connsiteY260" fmla="*/ 1437815 h 3651294"/>
              <a:gd name="connsiteX261" fmla="*/ 3413135 w 6389664"/>
              <a:gd name="connsiteY261" fmla="*/ 1456734 h 3651294"/>
              <a:gd name="connsiteX262" fmla="*/ 3394216 w 6389664"/>
              <a:gd name="connsiteY262" fmla="*/ 1481959 h 3651294"/>
              <a:gd name="connsiteX263" fmla="*/ 3381604 w 6389664"/>
              <a:gd name="connsiteY263" fmla="*/ 1538714 h 3651294"/>
              <a:gd name="connsiteX264" fmla="*/ 3362685 w 6389664"/>
              <a:gd name="connsiteY264" fmla="*/ 1551327 h 3651294"/>
              <a:gd name="connsiteX265" fmla="*/ 3261786 w 6389664"/>
              <a:gd name="connsiteY265" fmla="*/ 1551327 h 3651294"/>
              <a:gd name="connsiteX266" fmla="*/ 3223949 w 6389664"/>
              <a:gd name="connsiteY266" fmla="*/ 1563939 h 3651294"/>
              <a:gd name="connsiteX267" fmla="*/ 3205030 w 6389664"/>
              <a:gd name="connsiteY267" fmla="*/ 1570245 h 3651294"/>
              <a:gd name="connsiteX268" fmla="*/ 3186111 w 6389664"/>
              <a:gd name="connsiteY268" fmla="*/ 1563939 h 3651294"/>
              <a:gd name="connsiteX269" fmla="*/ 3085212 w 6389664"/>
              <a:gd name="connsiteY269" fmla="*/ 1551327 h 3651294"/>
              <a:gd name="connsiteX270" fmla="*/ 3053681 w 6389664"/>
              <a:gd name="connsiteY270" fmla="*/ 1538714 h 3651294"/>
              <a:gd name="connsiteX271" fmla="*/ 3028456 w 6389664"/>
              <a:gd name="connsiteY271" fmla="*/ 1526102 h 3651294"/>
              <a:gd name="connsiteX272" fmla="*/ 2965394 w 6389664"/>
              <a:gd name="connsiteY272" fmla="*/ 1513490 h 3651294"/>
              <a:gd name="connsiteX273" fmla="*/ 2933863 w 6389664"/>
              <a:gd name="connsiteY273" fmla="*/ 1507183 h 3651294"/>
              <a:gd name="connsiteX274" fmla="*/ 2883413 w 6389664"/>
              <a:gd name="connsiteY274" fmla="*/ 1494571 h 3651294"/>
              <a:gd name="connsiteX275" fmla="*/ 2845576 w 6389664"/>
              <a:gd name="connsiteY275" fmla="*/ 1456734 h 3651294"/>
              <a:gd name="connsiteX276" fmla="*/ 2832964 w 6389664"/>
              <a:gd name="connsiteY276" fmla="*/ 1437815 h 3651294"/>
              <a:gd name="connsiteX277" fmla="*/ 2807739 w 6389664"/>
              <a:gd name="connsiteY277" fmla="*/ 1412590 h 3651294"/>
              <a:gd name="connsiteX278" fmla="*/ 2776208 w 6389664"/>
              <a:gd name="connsiteY278" fmla="*/ 1374753 h 3651294"/>
              <a:gd name="connsiteX279" fmla="*/ 2757289 w 6389664"/>
              <a:gd name="connsiteY279" fmla="*/ 1336916 h 3651294"/>
              <a:gd name="connsiteX280" fmla="*/ 2738371 w 6389664"/>
              <a:gd name="connsiteY280" fmla="*/ 1324303 h 3651294"/>
              <a:gd name="connsiteX281" fmla="*/ 2681615 w 6389664"/>
              <a:gd name="connsiteY281" fmla="*/ 1349528 h 3651294"/>
              <a:gd name="connsiteX282" fmla="*/ 2662696 w 6389664"/>
              <a:gd name="connsiteY282" fmla="*/ 1343222 h 3651294"/>
              <a:gd name="connsiteX283" fmla="*/ 2656390 w 6389664"/>
              <a:gd name="connsiteY283" fmla="*/ 1324303 h 3651294"/>
              <a:gd name="connsiteX284" fmla="*/ 2643778 w 6389664"/>
              <a:gd name="connsiteY284" fmla="*/ 1305385 h 3651294"/>
              <a:gd name="connsiteX285" fmla="*/ 2593328 w 6389664"/>
              <a:gd name="connsiteY285" fmla="*/ 1305385 h 3651294"/>
              <a:gd name="connsiteX286" fmla="*/ 2580716 w 6389664"/>
              <a:gd name="connsiteY286" fmla="*/ 1292772 h 3651294"/>
              <a:gd name="connsiteX287" fmla="*/ 2612247 w 6389664"/>
              <a:gd name="connsiteY287" fmla="*/ 1305385 h 365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6389664" h="3651294">
                <a:moveTo>
                  <a:pt x="2612247" y="1305385"/>
                </a:moveTo>
                <a:cubicBezTo>
                  <a:pt x="2574410" y="1286466"/>
                  <a:pt x="2535465" y="1269617"/>
                  <a:pt x="2498735" y="1248629"/>
                </a:cubicBezTo>
                <a:cubicBezTo>
                  <a:pt x="2490992" y="1244204"/>
                  <a:pt x="2479816" y="1238629"/>
                  <a:pt x="2479816" y="1229710"/>
                </a:cubicBezTo>
                <a:cubicBezTo>
                  <a:pt x="2479816" y="1159306"/>
                  <a:pt x="2505761" y="1080647"/>
                  <a:pt x="2530266" y="1015299"/>
                </a:cubicBezTo>
                <a:cubicBezTo>
                  <a:pt x="2552227" y="956735"/>
                  <a:pt x="2544828" y="982273"/>
                  <a:pt x="2555491" y="939625"/>
                </a:cubicBezTo>
                <a:cubicBezTo>
                  <a:pt x="2553389" y="922808"/>
                  <a:pt x="2555268" y="904993"/>
                  <a:pt x="2549184" y="889175"/>
                </a:cubicBezTo>
                <a:cubicBezTo>
                  <a:pt x="2544352" y="876613"/>
                  <a:pt x="2533055" y="867566"/>
                  <a:pt x="2523960" y="857644"/>
                </a:cubicBezTo>
                <a:cubicBezTo>
                  <a:pt x="2438604" y="764529"/>
                  <a:pt x="2513525" y="846968"/>
                  <a:pt x="2454591" y="794582"/>
                </a:cubicBezTo>
                <a:cubicBezTo>
                  <a:pt x="2443482" y="784707"/>
                  <a:pt x="2434169" y="772926"/>
                  <a:pt x="2423060" y="763051"/>
                </a:cubicBezTo>
                <a:cubicBezTo>
                  <a:pt x="2415205" y="756068"/>
                  <a:pt x="2405746" y="751053"/>
                  <a:pt x="2397836" y="744132"/>
                </a:cubicBezTo>
                <a:cubicBezTo>
                  <a:pt x="2373740" y="723048"/>
                  <a:pt x="2358360" y="702843"/>
                  <a:pt x="2341080" y="674764"/>
                </a:cubicBezTo>
                <a:cubicBezTo>
                  <a:pt x="2331722" y="659557"/>
                  <a:pt x="2315659" y="623725"/>
                  <a:pt x="2309549" y="605396"/>
                </a:cubicBezTo>
                <a:cubicBezTo>
                  <a:pt x="2298406" y="571967"/>
                  <a:pt x="2293776" y="536014"/>
                  <a:pt x="2278018" y="504497"/>
                </a:cubicBezTo>
                <a:cubicBezTo>
                  <a:pt x="2271712" y="491884"/>
                  <a:pt x="2267560" y="477940"/>
                  <a:pt x="2259099" y="466659"/>
                </a:cubicBezTo>
                <a:cubicBezTo>
                  <a:pt x="2248397" y="452390"/>
                  <a:pt x="2238752" y="432320"/>
                  <a:pt x="2221262" y="428822"/>
                </a:cubicBezTo>
                <a:cubicBezTo>
                  <a:pt x="2157176" y="416005"/>
                  <a:pt x="2216047" y="429135"/>
                  <a:pt x="2170812" y="416210"/>
                </a:cubicBezTo>
                <a:cubicBezTo>
                  <a:pt x="2162478" y="413829"/>
                  <a:pt x="2153809" y="412644"/>
                  <a:pt x="2145587" y="409903"/>
                </a:cubicBezTo>
                <a:cubicBezTo>
                  <a:pt x="2134848" y="406323"/>
                  <a:pt x="2124694" y="401159"/>
                  <a:pt x="2114056" y="397291"/>
                </a:cubicBezTo>
                <a:cubicBezTo>
                  <a:pt x="2101562" y="392748"/>
                  <a:pt x="2076219" y="384679"/>
                  <a:pt x="2076219" y="384679"/>
                </a:cubicBezTo>
                <a:cubicBezTo>
                  <a:pt x="2053903" y="369801"/>
                  <a:pt x="2052467" y="370631"/>
                  <a:pt x="2032076" y="346841"/>
                </a:cubicBezTo>
                <a:cubicBezTo>
                  <a:pt x="2027144" y="341087"/>
                  <a:pt x="2025526" y="332470"/>
                  <a:pt x="2019463" y="327923"/>
                </a:cubicBezTo>
                <a:cubicBezTo>
                  <a:pt x="2008182" y="319462"/>
                  <a:pt x="1993584" y="316478"/>
                  <a:pt x="1981626" y="309004"/>
                </a:cubicBezTo>
                <a:cubicBezTo>
                  <a:pt x="1976584" y="305853"/>
                  <a:pt x="1973581" y="300198"/>
                  <a:pt x="1969013" y="296392"/>
                </a:cubicBezTo>
                <a:cubicBezTo>
                  <a:pt x="1960939" y="289664"/>
                  <a:pt x="1951221" y="284905"/>
                  <a:pt x="1943789" y="277473"/>
                </a:cubicBezTo>
                <a:cubicBezTo>
                  <a:pt x="1936357" y="270041"/>
                  <a:pt x="1931999" y="259971"/>
                  <a:pt x="1924870" y="252248"/>
                </a:cubicBezTo>
                <a:cubicBezTo>
                  <a:pt x="1906723" y="232588"/>
                  <a:pt x="1887033" y="214411"/>
                  <a:pt x="1868114" y="195492"/>
                </a:cubicBezTo>
                <a:lnTo>
                  <a:pt x="1830277" y="157655"/>
                </a:lnTo>
                <a:cubicBezTo>
                  <a:pt x="1811831" y="139210"/>
                  <a:pt x="1788517" y="113917"/>
                  <a:pt x="1767215" y="100899"/>
                </a:cubicBezTo>
                <a:cubicBezTo>
                  <a:pt x="1743150" y="86193"/>
                  <a:pt x="1716982" y="75230"/>
                  <a:pt x="1691540" y="63062"/>
                </a:cubicBezTo>
                <a:cubicBezTo>
                  <a:pt x="1668626" y="52103"/>
                  <a:pt x="1646268" y="39563"/>
                  <a:pt x="1622172" y="31531"/>
                </a:cubicBezTo>
                <a:cubicBezTo>
                  <a:pt x="1615866" y="29429"/>
                  <a:pt x="1609771" y="26529"/>
                  <a:pt x="1603253" y="25225"/>
                </a:cubicBezTo>
                <a:cubicBezTo>
                  <a:pt x="1578177" y="20210"/>
                  <a:pt x="1553070" y="14651"/>
                  <a:pt x="1527579" y="12612"/>
                </a:cubicBezTo>
                <a:lnTo>
                  <a:pt x="1369924" y="0"/>
                </a:lnTo>
                <a:cubicBezTo>
                  <a:pt x="1327883" y="2102"/>
                  <a:pt x="1285685" y="2117"/>
                  <a:pt x="1243800" y="6306"/>
                </a:cubicBezTo>
                <a:cubicBezTo>
                  <a:pt x="1243567" y="6329"/>
                  <a:pt x="1172697" y="19497"/>
                  <a:pt x="1155513" y="25225"/>
                </a:cubicBezTo>
                <a:cubicBezTo>
                  <a:pt x="1067651" y="54511"/>
                  <a:pt x="1136625" y="36252"/>
                  <a:pt x="1079838" y="50450"/>
                </a:cubicBezTo>
                <a:cubicBezTo>
                  <a:pt x="1071430" y="56756"/>
                  <a:pt x="1061342" y="61294"/>
                  <a:pt x="1054613" y="69368"/>
                </a:cubicBezTo>
                <a:cubicBezTo>
                  <a:pt x="1050357" y="74475"/>
                  <a:pt x="1053007" y="83587"/>
                  <a:pt x="1048307" y="88287"/>
                </a:cubicBezTo>
                <a:cubicBezTo>
                  <a:pt x="1039640" y="96954"/>
                  <a:pt x="1026750" y="100081"/>
                  <a:pt x="1016776" y="107205"/>
                </a:cubicBezTo>
                <a:cubicBezTo>
                  <a:pt x="1011938" y="110661"/>
                  <a:pt x="1009262" y="116759"/>
                  <a:pt x="1004164" y="119818"/>
                </a:cubicBezTo>
                <a:cubicBezTo>
                  <a:pt x="993535" y="126196"/>
                  <a:pt x="962001" y="130170"/>
                  <a:pt x="953714" y="132430"/>
                </a:cubicBezTo>
                <a:cubicBezTo>
                  <a:pt x="940888" y="135928"/>
                  <a:pt x="928584" y="141133"/>
                  <a:pt x="915877" y="145043"/>
                </a:cubicBezTo>
                <a:cubicBezTo>
                  <a:pt x="822260" y="173848"/>
                  <a:pt x="923738" y="140995"/>
                  <a:pt x="821284" y="170268"/>
                </a:cubicBezTo>
                <a:cubicBezTo>
                  <a:pt x="808501" y="173920"/>
                  <a:pt x="796425" y="179996"/>
                  <a:pt x="783447" y="182880"/>
                </a:cubicBezTo>
                <a:cubicBezTo>
                  <a:pt x="758483" y="188427"/>
                  <a:pt x="732848" y="190477"/>
                  <a:pt x="707772" y="195492"/>
                </a:cubicBezTo>
                <a:cubicBezTo>
                  <a:pt x="596279" y="217791"/>
                  <a:pt x="718128" y="200504"/>
                  <a:pt x="606873" y="214411"/>
                </a:cubicBezTo>
                <a:cubicBezTo>
                  <a:pt x="590056" y="220717"/>
                  <a:pt x="573777" y="228702"/>
                  <a:pt x="556423" y="233330"/>
                </a:cubicBezTo>
                <a:cubicBezTo>
                  <a:pt x="542061" y="237160"/>
                  <a:pt x="526941" y="237192"/>
                  <a:pt x="512280" y="239636"/>
                </a:cubicBezTo>
                <a:cubicBezTo>
                  <a:pt x="476486" y="245601"/>
                  <a:pt x="440997" y="253421"/>
                  <a:pt x="405074" y="258554"/>
                </a:cubicBezTo>
                <a:cubicBezTo>
                  <a:pt x="348273" y="266670"/>
                  <a:pt x="375593" y="262418"/>
                  <a:pt x="323093" y="271167"/>
                </a:cubicBezTo>
                <a:cubicBezTo>
                  <a:pt x="292081" y="281504"/>
                  <a:pt x="286015" y="281544"/>
                  <a:pt x="260031" y="296392"/>
                </a:cubicBezTo>
                <a:cubicBezTo>
                  <a:pt x="253451" y="300152"/>
                  <a:pt x="246778" y="303969"/>
                  <a:pt x="241113" y="309004"/>
                </a:cubicBezTo>
                <a:cubicBezTo>
                  <a:pt x="159627" y="381436"/>
                  <a:pt x="238886" y="320133"/>
                  <a:pt x="178051" y="365760"/>
                </a:cubicBezTo>
                <a:cubicBezTo>
                  <a:pt x="171745" y="376270"/>
                  <a:pt x="167332" y="388180"/>
                  <a:pt x="159132" y="397291"/>
                </a:cubicBezTo>
                <a:cubicBezTo>
                  <a:pt x="84285" y="480454"/>
                  <a:pt x="144800" y="393566"/>
                  <a:pt x="108682" y="447741"/>
                </a:cubicBezTo>
                <a:cubicBezTo>
                  <a:pt x="121960" y="527397"/>
                  <a:pt x="99275" y="450501"/>
                  <a:pt x="146520" y="504497"/>
                </a:cubicBezTo>
                <a:cubicBezTo>
                  <a:pt x="153974" y="513016"/>
                  <a:pt x="154535" y="525684"/>
                  <a:pt x="159132" y="536028"/>
                </a:cubicBezTo>
                <a:cubicBezTo>
                  <a:pt x="162950" y="544618"/>
                  <a:pt x="167540" y="552844"/>
                  <a:pt x="171744" y="561252"/>
                </a:cubicBezTo>
                <a:cubicBezTo>
                  <a:pt x="173846" y="578069"/>
                  <a:pt x="175474" y="594952"/>
                  <a:pt x="178051" y="611702"/>
                </a:cubicBezTo>
                <a:cubicBezTo>
                  <a:pt x="179681" y="622296"/>
                  <a:pt x="184357" y="632515"/>
                  <a:pt x="184357" y="643233"/>
                </a:cubicBezTo>
                <a:cubicBezTo>
                  <a:pt x="184357" y="712633"/>
                  <a:pt x="180153" y="781970"/>
                  <a:pt x="178051" y="851338"/>
                </a:cubicBezTo>
                <a:cubicBezTo>
                  <a:pt x="180153" y="887073"/>
                  <a:pt x="176066" y="923720"/>
                  <a:pt x="184357" y="958543"/>
                </a:cubicBezTo>
                <a:cubicBezTo>
                  <a:pt x="187159" y="970311"/>
                  <a:pt x="226458" y="995097"/>
                  <a:pt x="234807" y="1002687"/>
                </a:cubicBezTo>
                <a:cubicBezTo>
                  <a:pt x="250205" y="1016685"/>
                  <a:pt x="260338" y="1037524"/>
                  <a:pt x="278950" y="1046830"/>
                </a:cubicBezTo>
                <a:cubicBezTo>
                  <a:pt x="322359" y="1068535"/>
                  <a:pt x="286834" y="1048892"/>
                  <a:pt x="329400" y="1078361"/>
                </a:cubicBezTo>
                <a:cubicBezTo>
                  <a:pt x="348095" y="1091303"/>
                  <a:pt x="367580" y="1103087"/>
                  <a:pt x="386156" y="1116199"/>
                </a:cubicBezTo>
                <a:cubicBezTo>
                  <a:pt x="403329" y="1128321"/>
                  <a:pt x="419789" y="1141424"/>
                  <a:pt x="436605" y="1154036"/>
                </a:cubicBezTo>
                <a:cubicBezTo>
                  <a:pt x="445013" y="1160342"/>
                  <a:pt x="453085" y="1167124"/>
                  <a:pt x="461830" y="1172954"/>
                </a:cubicBezTo>
                <a:lnTo>
                  <a:pt x="480749" y="1185567"/>
                </a:lnTo>
                <a:cubicBezTo>
                  <a:pt x="489157" y="1202384"/>
                  <a:pt x="498742" y="1218662"/>
                  <a:pt x="505973" y="1236017"/>
                </a:cubicBezTo>
                <a:cubicBezTo>
                  <a:pt x="515387" y="1258611"/>
                  <a:pt x="529288" y="1305617"/>
                  <a:pt x="550117" y="1330610"/>
                </a:cubicBezTo>
                <a:cubicBezTo>
                  <a:pt x="572190" y="1357097"/>
                  <a:pt x="571838" y="1349337"/>
                  <a:pt x="606873" y="1368447"/>
                </a:cubicBezTo>
                <a:cubicBezTo>
                  <a:pt x="617633" y="1374316"/>
                  <a:pt x="627246" y="1382293"/>
                  <a:pt x="638404" y="1387365"/>
                </a:cubicBezTo>
                <a:cubicBezTo>
                  <a:pt x="650507" y="1392866"/>
                  <a:pt x="664350" y="1394032"/>
                  <a:pt x="676241" y="1399978"/>
                </a:cubicBezTo>
                <a:cubicBezTo>
                  <a:pt x="698167" y="1410941"/>
                  <a:pt x="716542" y="1428710"/>
                  <a:pt x="739303" y="1437815"/>
                </a:cubicBezTo>
                <a:cubicBezTo>
                  <a:pt x="749813" y="1442019"/>
                  <a:pt x="759913" y="1447449"/>
                  <a:pt x="770834" y="1450428"/>
                </a:cubicBezTo>
                <a:cubicBezTo>
                  <a:pt x="814766" y="1462410"/>
                  <a:pt x="799886" y="1450946"/>
                  <a:pt x="840202" y="1463040"/>
                </a:cubicBezTo>
                <a:cubicBezTo>
                  <a:pt x="851045" y="1466293"/>
                  <a:pt x="861095" y="1471784"/>
                  <a:pt x="871733" y="1475652"/>
                </a:cubicBezTo>
                <a:cubicBezTo>
                  <a:pt x="884228" y="1480195"/>
                  <a:pt x="909571" y="1488265"/>
                  <a:pt x="909571" y="1488265"/>
                </a:cubicBezTo>
                <a:cubicBezTo>
                  <a:pt x="920081" y="1498775"/>
                  <a:pt x="929916" y="1510008"/>
                  <a:pt x="941102" y="1519796"/>
                </a:cubicBezTo>
                <a:cubicBezTo>
                  <a:pt x="951234" y="1528662"/>
                  <a:pt x="973842" y="1540134"/>
                  <a:pt x="985245" y="1545021"/>
                </a:cubicBezTo>
                <a:cubicBezTo>
                  <a:pt x="991355" y="1547640"/>
                  <a:pt x="997940" y="1548993"/>
                  <a:pt x="1004164" y="1551327"/>
                </a:cubicBezTo>
                <a:cubicBezTo>
                  <a:pt x="1011304" y="1554004"/>
                  <a:pt x="1042903" y="1567643"/>
                  <a:pt x="1054613" y="1570245"/>
                </a:cubicBezTo>
                <a:cubicBezTo>
                  <a:pt x="1067095" y="1573019"/>
                  <a:pt x="1079838" y="1574450"/>
                  <a:pt x="1092451" y="1576552"/>
                </a:cubicBezTo>
                <a:cubicBezTo>
                  <a:pt x="1134610" y="1562497"/>
                  <a:pt x="1107683" y="1569817"/>
                  <a:pt x="1187044" y="1563939"/>
                </a:cubicBezTo>
                <a:lnTo>
                  <a:pt x="1281637" y="1557633"/>
                </a:lnTo>
                <a:cubicBezTo>
                  <a:pt x="1322206" y="1560754"/>
                  <a:pt x="1372477" y="1563313"/>
                  <a:pt x="1414067" y="1570245"/>
                </a:cubicBezTo>
                <a:cubicBezTo>
                  <a:pt x="1422616" y="1571670"/>
                  <a:pt x="1430884" y="1574450"/>
                  <a:pt x="1439292" y="1576552"/>
                </a:cubicBezTo>
                <a:cubicBezTo>
                  <a:pt x="1445598" y="1580756"/>
                  <a:pt x="1464836" y="1585483"/>
                  <a:pt x="1458211" y="1589164"/>
                </a:cubicBezTo>
                <a:cubicBezTo>
                  <a:pt x="1435482" y="1601791"/>
                  <a:pt x="1407537" y="1600940"/>
                  <a:pt x="1382536" y="1608083"/>
                </a:cubicBezTo>
                <a:cubicBezTo>
                  <a:pt x="1287319" y="1635287"/>
                  <a:pt x="1365074" y="1622634"/>
                  <a:pt x="1269024" y="1633308"/>
                </a:cubicBezTo>
                <a:cubicBezTo>
                  <a:pt x="1212043" y="1647553"/>
                  <a:pt x="1281231" y="1630491"/>
                  <a:pt x="1187044" y="1652226"/>
                </a:cubicBezTo>
                <a:cubicBezTo>
                  <a:pt x="1178599" y="1654175"/>
                  <a:pt x="1170280" y="1656652"/>
                  <a:pt x="1161819" y="1658532"/>
                </a:cubicBezTo>
                <a:cubicBezTo>
                  <a:pt x="1151356" y="1660857"/>
                  <a:pt x="1140594" y="1661894"/>
                  <a:pt x="1130288" y="1664839"/>
                </a:cubicBezTo>
                <a:cubicBezTo>
                  <a:pt x="1066229" y="1683142"/>
                  <a:pt x="1079075" y="1687794"/>
                  <a:pt x="1010470" y="1696370"/>
                </a:cubicBezTo>
                <a:cubicBezTo>
                  <a:pt x="828025" y="1719175"/>
                  <a:pt x="714355" y="1726053"/>
                  <a:pt x="531198" y="1740513"/>
                </a:cubicBezTo>
                <a:lnTo>
                  <a:pt x="430299" y="1784657"/>
                </a:lnTo>
                <a:cubicBezTo>
                  <a:pt x="421726" y="1788515"/>
                  <a:pt x="413080" y="1792342"/>
                  <a:pt x="405074" y="1797269"/>
                </a:cubicBezTo>
                <a:cubicBezTo>
                  <a:pt x="385709" y="1809185"/>
                  <a:pt x="364396" y="1819028"/>
                  <a:pt x="348318" y="1835106"/>
                </a:cubicBezTo>
                <a:lnTo>
                  <a:pt x="316787" y="1866637"/>
                </a:lnTo>
                <a:cubicBezTo>
                  <a:pt x="312583" y="1870841"/>
                  <a:pt x="306834" y="1873932"/>
                  <a:pt x="304175" y="1879250"/>
                </a:cubicBezTo>
                <a:cubicBezTo>
                  <a:pt x="286861" y="1913875"/>
                  <a:pt x="297202" y="1896953"/>
                  <a:pt x="272644" y="1929699"/>
                </a:cubicBezTo>
                <a:cubicBezTo>
                  <a:pt x="255417" y="1981383"/>
                  <a:pt x="282834" y="1899904"/>
                  <a:pt x="247419" y="1999068"/>
                </a:cubicBezTo>
                <a:cubicBezTo>
                  <a:pt x="236130" y="2030677"/>
                  <a:pt x="235570" y="2039009"/>
                  <a:pt x="222194" y="2068436"/>
                </a:cubicBezTo>
                <a:cubicBezTo>
                  <a:pt x="182526" y="2155705"/>
                  <a:pt x="220429" y="2071615"/>
                  <a:pt x="190663" y="2125192"/>
                </a:cubicBezTo>
                <a:cubicBezTo>
                  <a:pt x="183815" y="2137518"/>
                  <a:pt x="178592" y="2150702"/>
                  <a:pt x="171744" y="2163029"/>
                </a:cubicBezTo>
                <a:cubicBezTo>
                  <a:pt x="168063" y="2169654"/>
                  <a:pt x="162210" y="2175022"/>
                  <a:pt x="159132" y="2181948"/>
                </a:cubicBezTo>
                <a:cubicBezTo>
                  <a:pt x="153733" y="2194097"/>
                  <a:pt x="151063" y="2207291"/>
                  <a:pt x="146520" y="2219785"/>
                </a:cubicBezTo>
                <a:cubicBezTo>
                  <a:pt x="134595" y="2252579"/>
                  <a:pt x="135633" y="2243459"/>
                  <a:pt x="127601" y="2270234"/>
                </a:cubicBezTo>
                <a:cubicBezTo>
                  <a:pt x="123204" y="2284892"/>
                  <a:pt x="122492" y="2301040"/>
                  <a:pt x="114989" y="2314378"/>
                </a:cubicBezTo>
                <a:cubicBezTo>
                  <a:pt x="103239" y="2335267"/>
                  <a:pt x="85458" y="2352137"/>
                  <a:pt x="70845" y="2371134"/>
                </a:cubicBezTo>
                <a:cubicBezTo>
                  <a:pt x="64437" y="2379465"/>
                  <a:pt x="56628" y="2386958"/>
                  <a:pt x="51927" y="2396359"/>
                </a:cubicBezTo>
                <a:cubicBezTo>
                  <a:pt x="36341" y="2427529"/>
                  <a:pt x="42287" y="2412665"/>
                  <a:pt x="33008" y="2440502"/>
                </a:cubicBezTo>
                <a:cubicBezTo>
                  <a:pt x="30906" y="2455216"/>
                  <a:pt x="29361" y="2470021"/>
                  <a:pt x="26702" y="2484645"/>
                </a:cubicBezTo>
                <a:cubicBezTo>
                  <a:pt x="22889" y="2505615"/>
                  <a:pt x="14366" y="2527959"/>
                  <a:pt x="7783" y="2547708"/>
                </a:cubicBezTo>
                <a:cubicBezTo>
                  <a:pt x="851" y="2630895"/>
                  <a:pt x="-5558" y="2668730"/>
                  <a:pt x="7783" y="2762119"/>
                </a:cubicBezTo>
                <a:cubicBezTo>
                  <a:pt x="10742" y="2782834"/>
                  <a:pt x="44805" y="2826155"/>
                  <a:pt x="58233" y="2837793"/>
                </a:cubicBezTo>
                <a:cubicBezTo>
                  <a:pt x="77623" y="2854598"/>
                  <a:pt x="100332" y="2867140"/>
                  <a:pt x="121295" y="2881937"/>
                </a:cubicBezTo>
                <a:cubicBezTo>
                  <a:pt x="155228" y="2905890"/>
                  <a:pt x="220576" y="2955630"/>
                  <a:pt x="253725" y="2963917"/>
                </a:cubicBezTo>
                <a:lnTo>
                  <a:pt x="278950" y="2970223"/>
                </a:lnTo>
                <a:cubicBezTo>
                  <a:pt x="400188" y="3039503"/>
                  <a:pt x="247819" y="2954659"/>
                  <a:pt x="367237" y="3014367"/>
                </a:cubicBezTo>
                <a:cubicBezTo>
                  <a:pt x="374016" y="3017756"/>
                  <a:pt x="379377" y="3023590"/>
                  <a:pt x="386156" y="3026979"/>
                </a:cubicBezTo>
                <a:cubicBezTo>
                  <a:pt x="400475" y="3034138"/>
                  <a:pt x="416471" y="3037832"/>
                  <a:pt x="430299" y="3045898"/>
                </a:cubicBezTo>
                <a:cubicBezTo>
                  <a:pt x="441925" y="3052680"/>
                  <a:pt x="450508" y="3063844"/>
                  <a:pt x="461830" y="3071123"/>
                </a:cubicBezTo>
                <a:cubicBezTo>
                  <a:pt x="480035" y="3082826"/>
                  <a:pt x="499892" y="3091749"/>
                  <a:pt x="518586" y="3102654"/>
                </a:cubicBezTo>
                <a:cubicBezTo>
                  <a:pt x="525132" y="3106473"/>
                  <a:pt x="530725" y="3111877"/>
                  <a:pt x="537504" y="3115266"/>
                </a:cubicBezTo>
                <a:cubicBezTo>
                  <a:pt x="547629" y="3120329"/>
                  <a:pt x="558911" y="3122816"/>
                  <a:pt x="569036" y="3127879"/>
                </a:cubicBezTo>
                <a:cubicBezTo>
                  <a:pt x="579999" y="3133360"/>
                  <a:pt x="589253" y="3142083"/>
                  <a:pt x="600567" y="3146797"/>
                </a:cubicBezTo>
                <a:cubicBezTo>
                  <a:pt x="651351" y="3167957"/>
                  <a:pt x="678094" y="3154341"/>
                  <a:pt x="732997" y="3190941"/>
                </a:cubicBezTo>
                <a:cubicBezTo>
                  <a:pt x="775226" y="3219092"/>
                  <a:pt x="725927" y="3187358"/>
                  <a:pt x="777140" y="3216165"/>
                </a:cubicBezTo>
                <a:cubicBezTo>
                  <a:pt x="802593" y="3230482"/>
                  <a:pt x="825110" y="3251074"/>
                  <a:pt x="852815" y="3260309"/>
                </a:cubicBezTo>
                <a:cubicBezTo>
                  <a:pt x="865427" y="3264513"/>
                  <a:pt x="877945" y="3269011"/>
                  <a:pt x="890652" y="3272921"/>
                </a:cubicBezTo>
                <a:cubicBezTo>
                  <a:pt x="905279" y="3277422"/>
                  <a:pt x="920278" y="3280695"/>
                  <a:pt x="934796" y="3285534"/>
                </a:cubicBezTo>
                <a:cubicBezTo>
                  <a:pt x="951834" y="3291213"/>
                  <a:pt x="968103" y="3299095"/>
                  <a:pt x="985245" y="3304452"/>
                </a:cubicBezTo>
                <a:cubicBezTo>
                  <a:pt x="1001790" y="3309622"/>
                  <a:pt x="1019371" y="3311235"/>
                  <a:pt x="1035695" y="3317065"/>
                </a:cubicBezTo>
                <a:cubicBezTo>
                  <a:pt x="1048974" y="3321808"/>
                  <a:pt x="1060729" y="3330074"/>
                  <a:pt x="1073532" y="3335983"/>
                </a:cubicBezTo>
                <a:cubicBezTo>
                  <a:pt x="1088068" y="3342692"/>
                  <a:pt x="1102600" y="3349518"/>
                  <a:pt x="1117676" y="3354902"/>
                </a:cubicBezTo>
                <a:cubicBezTo>
                  <a:pt x="1132088" y="3360049"/>
                  <a:pt x="1146813" y="3364513"/>
                  <a:pt x="1161819" y="3367514"/>
                </a:cubicBezTo>
                <a:cubicBezTo>
                  <a:pt x="1172665" y="3369683"/>
                  <a:pt x="1261120" y="3379249"/>
                  <a:pt x="1269024" y="3380127"/>
                </a:cubicBezTo>
                <a:cubicBezTo>
                  <a:pt x="1382075" y="3376802"/>
                  <a:pt x="1564262" y="3373949"/>
                  <a:pt x="1678928" y="3361208"/>
                </a:cubicBezTo>
                <a:cubicBezTo>
                  <a:pt x="1727701" y="3355789"/>
                  <a:pt x="1775738" y="3345026"/>
                  <a:pt x="1823971" y="3335983"/>
                </a:cubicBezTo>
                <a:lnTo>
                  <a:pt x="1924870" y="3317065"/>
                </a:lnTo>
                <a:cubicBezTo>
                  <a:pt x="1935399" y="3315060"/>
                  <a:pt x="1946003" y="3313359"/>
                  <a:pt x="1956401" y="3310759"/>
                </a:cubicBezTo>
                <a:cubicBezTo>
                  <a:pt x="2042474" y="3289240"/>
                  <a:pt x="2006580" y="3296939"/>
                  <a:pt x="2063607" y="3285534"/>
                </a:cubicBezTo>
                <a:cubicBezTo>
                  <a:pt x="2074117" y="3281330"/>
                  <a:pt x="2084200" y="3275838"/>
                  <a:pt x="2095138" y="3272921"/>
                </a:cubicBezTo>
                <a:cubicBezTo>
                  <a:pt x="2194234" y="3246495"/>
                  <a:pt x="2123600" y="3274038"/>
                  <a:pt x="2196037" y="3247697"/>
                </a:cubicBezTo>
                <a:cubicBezTo>
                  <a:pt x="2229794" y="3235421"/>
                  <a:pt x="2263369" y="3222647"/>
                  <a:pt x="2296936" y="3209859"/>
                </a:cubicBezTo>
                <a:cubicBezTo>
                  <a:pt x="2320862" y="3200744"/>
                  <a:pt x="2341157" y="3190921"/>
                  <a:pt x="2366304" y="3184634"/>
                </a:cubicBezTo>
                <a:cubicBezTo>
                  <a:pt x="2378709" y="3181533"/>
                  <a:pt x="2391529" y="3180430"/>
                  <a:pt x="2404142" y="3178328"/>
                </a:cubicBezTo>
                <a:cubicBezTo>
                  <a:pt x="2414652" y="3174124"/>
                  <a:pt x="2424830" y="3168969"/>
                  <a:pt x="2435673" y="3165716"/>
                </a:cubicBezTo>
                <a:cubicBezTo>
                  <a:pt x="2445939" y="3162636"/>
                  <a:pt x="2456644" y="3161247"/>
                  <a:pt x="2467204" y="3159410"/>
                </a:cubicBezTo>
                <a:cubicBezTo>
                  <a:pt x="2504996" y="3152837"/>
                  <a:pt x="2543047" y="3147735"/>
                  <a:pt x="2580716" y="3140491"/>
                </a:cubicBezTo>
                <a:cubicBezTo>
                  <a:pt x="2597738" y="3137218"/>
                  <a:pt x="2614442" y="3132440"/>
                  <a:pt x="2631165" y="3127879"/>
                </a:cubicBezTo>
                <a:cubicBezTo>
                  <a:pt x="2664233" y="3118860"/>
                  <a:pt x="2635908" y="3123146"/>
                  <a:pt x="2675309" y="3115266"/>
                </a:cubicBezTo>
                <a:cubicBezTo>
                  <a:pt x="2739140" y="3102500"/>
                  <a:pt x="2687807" y="3117193"/>
                  <a:pt x="2757289" y="3096348"/>
                </a:cubicBezTo>
                <a:cubicBezTo>
                  <a:pt x="2763656" y="3094438"/>
                  <a:pt x="2770262" y="3093014"/>
                  <a:pt x="2776208" y="3090041"/>
                </a:cubicBezTo>
                <a:cubicBezTo>
                  <a:pt x="2825102" y="3065594"/>
                  <a:pt x="2766498" y="3086972"/>
                  <a:pt x="2814045" y="3071123"/>
                </a:cubicBezTo>
                <a:cubicBezTo>
                  <a:pt x="2868265" y="3034975"/>
                  <a:pt x="2799665" y="3078313"/>
                  <a:pt x="2851882" y="3052204"/>
                </a:cubicBezTo>
                <a:cubicBezTo>
                  <a:pt x="2862845" y="3046722"/>
                  <a:pt x="2872621" y="3039096"/>
                  <a:pt x="2883413" y="3033285"/>
                </a:cubicBezTo>
                <a:cubicBezTo>
                  <a:pt x="2899967" y="3024371"/>
                  <a:pt x="2915427" y="3011748"/>
                  <a:pt x="2933863" y="3008061"/>
                </a:cubicBezTo>
                <a:lnTo>
                  <a:pt x="2996925" y="2995448"/>
                </a:lnTo>
                <a:cubicBezTo>
                  <a:pt x="3059987" y="2997550"/>
                  <a:pt x="3123210" y="2996788"/>
                  <a:pt x="3186111" y="3001754"/>
                </a:cubicBezTo>
                <a:cubicBezTo>
                  <a:pt x="3203391" y="3003118"/>
                  <a:pt x="3221057" y="3006615"/>
                  <a:pt x="3236561" y="3014367"/>
                </a:cubicBezTo>
                <a:lnTo>
                  <a:pt x="3261786" y="3026979"/>
                </a:lnTo>
                <a:cubicBezTo>
                  <a:pt x="3274281" y="3045723"/>
                  <a:pt x="3292598" y="3075879"/>
                  <a:pt x="3312236" y="3083735"/>
                </a:cubicBezTo>
                <a:cubicBezTo>
                  <a:pt x="3333103" y="3092082"/>
                  <a:pt x="3342914" y="3096723"/>
                  <a:pt x="3362685" y="3102654"/>
                </a:cubicBezTo>
                <a:cubicBezTo>
                  <a:pt x="3377343" y="3107051"/>
                  <a:pt x="3392500" y="3109893"/>
                  <a:pt x="3406829" y="3115266"/>
                </a:cubicBezTo>
                <a:cubicBezTo>
                  <a:pt x="3515851" y="3156149"/>
                  <a:pt x="3425234" y="3125856"/>
                  <a:pt x="3488809" y="3153103"/>
                </a:cubicBezTo>
                <a:cubicBezTo>
                  <a:pt x="3505301" y="3160171"/>
                  <a:pt x="3515163" y="3160379"/>
                  <a:pt x="3532953" y="3165716"/>
                </a:cubicBezTo>
                <a:cubicBezTo>
                  <a:pt x="3545687" y="3169536"/>
                  <a:pt x="3558178" y="3174124"/>
                  <a:pt x="3570790" y="3178328"/>
                </a:cubicBezTo>
                <a:cubicBezTo>
                  <a:pt x="3577096" y="3180430"/>
                  <a:pt x="3583220" y="3183192"/>
                  <a:pt x="3589709" y="3184634"/>
                </a:cubicBezTo>
                <a:cubicBezTo>
                  <a:pt x="3608627" y="3188838"/>
                  <a:pt x="3627663" y="3192547"/>
                  <a:pt x="3646464" y="3197247"/>
                </a:cubicBezTo>
                <a:cubicBezTo>
                  <a:pt x="3652913" y="3198859"/>
                  <a:pt x="3658894" y="3202111"/>
                  <a:pt x="3665383" y="3203553"/>
                </a:cubicBezTo>
                <a:cubicBezTo>
                  <a:pt x="3677865" y="3206327"/>
                  <a:pt x="3690562" y="3208051"/>
                  <a:pt x="3703220" y="3209859"/>
                </a:cubicBezTo>
                <a:cubicBezTo>
                  <a:pt x="3744865" y="3215808"/>
                  <a:pt x="3773913" y="3218190"/>
                  <a:pt x="3816732" y="3222472"/>
                </a:cubicBezTo>
                <a:cubicBezTo>
                  <a:pt x="3828098" y="3233838"/>
                  <a:pt x="3841677" y="3244942"/>
                  <a:pt x="3848263" y="3260309"/>
                </a:cubicBezTo>
                <a:cubicBezTo>
                  <a:pt x="3855871" y="3278061"/>
                  <a:pt x="3858985" y="3323695"/>
                  <a:pt x="3860876" y="3335983"/>
                </a:cubicBezTo>
                <a:cubicBezTo>
                  <a:pt x="3862506" y="3346577"/>
                  <a:pt x="3864857" y="3357051"/>
                  <a:pt x="3867182" y="3367514"/>
                </a:cubicBezTo>
                <a:cubicBezTo>
                  <a:pt x="3869062" y="3375975"/>
                  <a:pt x="3869029" y="3385307"/>
                  <a:pt x="3873488" y="3392739"/>
                </a:cubicBezTo>
                <a:cubicBezTo>
                  <a:pt x="3895935" y="3430151"/>
                  <a:pt x="3924098" y="3446251"/>
                  <a:pt x="3961775" y="3468414"/>
                </a:cubicBezTo>
                <a:cubicBezTo>
                  <a:pt x="3973021" y="3475029"/>
                  <a:pt x="4010350" y="3495325"/>
                  <a:pt x="4031143" y="3499945"/>
                </a:cubicBezTo>
                <a:cubicBezTo>
                  <a:pt x="4043625" y="3502719"/>
                  <a:pt x="4056368" y="3504149"/>
                  <a:pt x="4068980" y="3506251"/>
                </a:cubicBezTo>
                <a:lnTo>
                  <a:pt x="4182492" y="3499945"/>
                </a:lnTo>
                <a:cubicBezTo>
                  <a:pt x="4214035" y="3498033"/>
                  <a:pt x="4245484" y="3493639"/>
                  <a:pt x="4277085" y="3493639"/>
                </a:cubicBezTo>
                <a:cubicBezTo>
                  <a:pt x="4319179" y="3493639"/>
                  <a:pt x="4361168" y="3497843"/>
                  <a:pt x="4403209" y="3499945"/>
                </a:cubicBezTo>
                <a:cubicBezTo>
                  <a:pt x="4448790" y="3507541"/>
                  <a:pt x="4437551" y="3504205"/>
                  <a:pt x="4485190" y="3518863"/>
                </a:cubicBezTo>
                <a:cubicBezTo>
                  <a:pt x="4497897" y="3522773"/>
                  <a:pt x="4509866" y="3529596"/>
                  <a:pt x="4523027" y="3531476"/>
                </a:cubicBezTo>
                <a:lnTo>
                  <a:pt x="4567171" y="3537782"/>
                </a:lnTo>
                <a:lnTo>
                  <a:pt x="4611314" y="3550394"/>
                </a:lnTo>
                <a:cubicBezTo>
                  <a:pt x="4617681" y="3552304"/>
                  <a:pt x="4623644" y="3555822"/>
                  <a:pt x="4630233" y="3556701"/>
                </a:cubicBezTo>
                <a:cubicBezTo>
                  <a:pt x="4655323" y="3560046"/>
                  <a:pt x="4680682" y="3560905"/>
                  <a:pt x="4705907" y="3563007"/>
                </a:cubicBezTo>
                <a:cubicBezTo>
                  <a:pt x="4752908" y="3574757"/>
                  <a:pt x="4715251" y="3566539"/>
                  <a:pt x="4787888" y="3575619"/>
                </a:cubicBezTo>
                <a:cubicBezTo>
                  <a:pt x="4819452" y="3579565"/>
                  <a:pt x="4850865" y="3584719"/>
                  <a:pt x="4882481" y="3588232"/>
                </a:cubicBezTo>
                <a:cubicBezTo>
                  <a:pt x="4907639" y="3591027"/>
                  <a:pt x="4932948" y="3592246"/>
                  <a:pt x="4958156" y="3594538"/>
                </a:cubicBezTo>
                <a:lnTo>
                  <a:pt x="5021218" y="3600844"/>
                </a:lnTo>
                <a:cubicBezTo>
                  <a:pt x="5090466" y="3595304"/>
                  <a:pt x="5189404" y="3571426"/>
                  <a:pt x="5260853" y="3607150"/>
                </a:cubicBezTo>
                <a:cubicBezTo>
                  <a:pt x="5268605" y="3611026"/>
                  <a:pt x="5261031" y="3626246"/>
                  <a:pt x="5267160" y="3632375"/>
                </a:cubicBezTo>
                <a:cubicBezTo>
                  <a:pt x="5277131" y="3642346"/>
                  <a:pt x="5292385" y="3644988"/>
                  <a:pt x="5304997" y="3651294"/>
                </a:cubicBezTo>
                <a:cubicBezTo>
                  <a:pt x="5374859" y="3633829"/>
                  <a:pt x="5314717" y="3649682"/>
                  <a:pt x="5456346" y="3600844"/>
                </a:cubicBezTo>
                <a:cubicBezTo>
                  <a:pt x="5465206" y="3597789"/>
                  <a:pt x="5541823" y="3571516"/>
                  <a:pt x="5557245" y="3569313"/>
                </a:cubicBezTo>
                <a:cubicBezTo>
                  <a:pt x="5586452" y="3565141"/>
                  <a:pt x="5616139" y="3565563"/>
                  <a:pt x="5645532" y="3563007"/>
                </a:cubicBezTo>
                <a:cubicBezTo>
                  <a:pt x="5664496" y="3561358"/>
                  <a:pt x="5683444" y="3559393"/>
                  <a:pt x="5702288" y="3556701"/>
                </a:cubicBezTo>
                <a:cubicBezTo>
                  <a:pt x="5712899" y="3555185"/>
                  <a:pt x="5723171" y="3551623"/>
                  <a:pt x="5733819" y="3550394"/>
                </a:cubicBezTo>
                <a:cubicBezTo>
                  <a:pt x="5777870" y="3545311"/>
                  <a:pt x="5821965" y="3540072"/>
                  <a:pt x="5866249" y="3537782"/>
                </a:cubicBezTo>
                <a:cubicBezTo>
                  <a:pt x="5943950" y="3533763"/>
                  <a:pt x="6021802" y="3533578"/>
                  <a:pt x="6099579" y="3531476"/>
                </a:cubicBezTo>
                <a:cubicBezTo>
                  <a:pt x="6204150" y="3505333"/>
                  <a:pt x="6193909" y="3513583"/>
                  <a:pt x="6288765" y="3468414"/>
                </a:cubicBezTo>
                <a:cubicBezTo>
                  <a:pt x="6313536" y="3456619"/>
                  <a:pt x="6341762" y="3441611"/>
                  <a:pt x="6358133" y="3417964"/>
                </a:cubicBezTo>
                <a:cubicBezTo>
                  <a:pt x="6370452" y="3400170"/>
                  <a:pt x="6379154" y="3380127"/>
                  <a:pt x="6389664" y="3361208"/>
                </a:cubicBezTo>
                <a:cubicBezTo>
                  <a:pt x="6385460" y="3325473"/>
                  <a:pt x="6384696" y="3289163"/>
                  <a:pt x="6377052" y="3254003"/>
                </a:cubicBezTo>
                <a:cubicBezTo>
                  <a:pt x="6374056" y="3240223"/>
                  <a:pt x="6367025" y="3227109"/>
                  <a:pt x="6358133" y="3216165"/>
                </a:cubicBezTo>
                <a:cubicBezTo>
                  <a:pt x="6326443" y="3177162"/>
                  <a:pt x="6298345" y="3151860"/>
                  <a:pt x="6257234" y="3127879"/>
                </a:cubicBezTo>
                <a:cubicBezTo>
                  <a:pt x="6245054" y="3120774"/>
                  <a:pt x="6231236" y="3116621"/>
                  <a:pt x="6219397" y="3108960"/>
                </a:cubicBezTo>
                <a:cubicBezTo>
                  <a:pt x="6160224" y="3070671"/>
                  <a:pt x="6164817" y="3073297"/>
                  <a:pt x="6131110" y="3039592"/>
                </a:cubicBezTo>
                <a:cubicBezTo>
                  <a:pt x="6106301" y="2977568"/>
                  <a:pt x="6124804" y="3037662"/>
                  <a:pt x="6124804" y="2938692"/>
                </a:cubicBezTo>
                <a:cubicBezTo>
                  <a:pt x="6124804" y="2915474"/>
                  <a:pt x="6121782" y="2892309"/>
                  <a:pt x="6118498" y="2869324"/>
                </a:cubicBezTo>
                <a:cubicBezTo>
                  <a:pt x="6117558" y="2862743"/>
                  <a:pt x="6115164" y="2856351"/>
                  <a:pt x="6112191" y="2850405"/>
                </a:cubicBezTo>
                <a:cubicBezTo>
                  <a:pt x="6099860" y="2825742"/>
                  <a:pt x="6093809" y="2816979"/>
                  <a:pt x="6074354" y="2799956"/>
                </a:cubicBezTo>
                <a:cubicBezTo>
                  <a:pt x="6064224" y="2791093"/>
                  <a:pt x="6054862" y="2780750"/>
                  <a:pt x="6042823" y="2774731"/>
                </a:cubicBezTo>
                <a:cubicBezTo>
                  <a:pt x="6041302" y="2773971"/>
                  <a:pt x="5991906" y="2761017"/>
                  <a:pt x="5979761" y="2755812"/>
                </a:cubicBezTo>
                <a:cubicBezTo>
                  <a:pt x="5901350" y="2722207"/>
                  <a:pt x="6046923" y="2767837"/>
                  <a:pt x="5859943" y="2717975"/>
                </a:cubicBezTo>
                <a:cubicBezTo>
                  <a:pt x="5834048" y="2700712"/>
                  <a:pt x="5827873" y="2698383"/>
                  <a:pt x="5803187" y="2667525"/>
                </a:cubicBezTo>
                <a:cubicBezTo>
                  <a:pt x="5788983" y="2649770"/>
                  <a:pt x="5777962" y="2629688"/>
                  <a:pt x="5765350" y="2610770"/>
                </a:cubicBezTo>
                <a:cubicBezTo>
                  <a:pt x="5760520" y="2593866"/>
                  <a:pt x="5751682" y="2548492"/>
                  <a:pt x="5733819" y="2535095"/>
                </a:cubicBezTo>
                <a:cubicBezTo>
                  <a:pt x="5708990" y="2516473"/>
                  <a:pt x="5679598" y="2504832"/>
                  <a:pt x="5651838" y="2490952"/>
                </a:cubicBezTo>
                <a:cubicBezTo>
                  <a:pt x="5645893" y="2487979"/>
                  <a:pt x="5639333" y="2486394"/>
                  <a:pt x="5632920" y="2484645"/>
                </a:cubicBezTo>
                <a:cubicBezTo>
                  <a:pt x="5593076" y="2473778"/>
                  <a:pt x="5552521" y="2465432"/>
                  <a:pt x="5513102" y="2453114"/>
                </a:cubicBezTo>
                <a:cubicBezTo>
                  <a:pt x="5403930" y="2418998"/>
                  <a:pt x="5446387" y="2430129"/>
                  <a:pt x="5386978" y="2415277"/>
                </a:cubicBezTo>
                <a:cubicBezTo>
                  <a:pt x="5376468" y="2408971"/>
                  <a:pt x="5365841" y="2402855"/>
                  <a:pt x="5355447" y="2396359"/>
                </a:cubicBezTo>
                <a:cubicBezTo>
                  <a:pt x="5349020" y="2392342"/>
                  <a:pt x="5341699" y="2389287"/>
                  <a:pt x="5336528" y="2383746"/>
                </a:cubicBezTo>
                <a:cubicBezTo>
                  <a:pt x="5312103" y="2357576"/>
                  <a:pt x="5289683" y="2329588"/>
                  <a:pt x="5267160" y="2301765"/>
                </a:cubicBezTo>
                <a:cubicBezTo>
                  <a:pt x="5253934" y="2285427"/>
                  <a:pt x="5238722" y="2270118"/>
                  <a:pt x="5229322" y="2251316"/>
                </a:cubicBezTo>
                <a:cubicBezTo>
                  <a:pt x="5218111" y="2228893"/>
                  <a:pt x="5218244" y="2222512"/>
                  <a:pt x="5197791" y="2207172"/>
                </a:cubicBezTo>
                <a:cubicBezTo>
                  <a:pt x="5174114" y="2189414"/>
                  <a:pt x="5121084" y="2154275"/>
                  <a:pt x="5090586" y="2144110"/>
                </a:cubicBezTo>
                <a:cubicBezTo>
                  <a:pt x="5053767" y="2131838"/>
                  <a:pt x="5089323" y="2142596"/>
                  <a:pt x="5033830" y="2131498"/>
                </a:cubicBezTo>
                <a:cubicBezTo>
                  <a:pt x="5025331" y="2129798"/>
                  <a:pt x="5017104" y="2126892"/>
                  <a:pt x="5008605" y="2125192"/>
                </a:cubicBezTo>
                <a:cubicBezTo>
                  <a:pt x="4985560" y="2120583"/>
                  <a:pt x="4962360" y="2116783"/>
                  <a:pt x="4939237" y="2112579"/>
                </a:cubicBezTo>
                <a:cubicBezTo>
                  <a:pt x="4924149" y="2102521"/>
                  <a:pt x="4912437" y="2096500"/>
                  <a:pt x="4901400" y="2081048"/>
                </a:cubicBezTo>
                <a:cubicBezTo>
                  <a:pt x="4895936" y="2073398"/>
                  <a:pt x="4893524" y="2063943"/>
                  <a:pt x="4888787" y="2055823"/>
                </a:cubicBezTo>
                <a:cubicBezTo>
                  <a:pt x="4878795" y="2038694"/>
                  <a:pt x="4869154" y="2021238"/>
                  <a:pt x="4857256" y="2005374"/>
                </a:cubicBezTo>
                <a:cubicBezTo>
                  <a:pt x="4827784" y="1966078"/>
                  <a:pt x="4838729" y="1993152"/>
                  <a:pt x="4806807" y="1961230"/>
                </a:cubicBezTo>
                <a:cubicBezTo>
                  <a:pt x="4778288" y="1932711"/>
                  <a:pt x="4774145" y="1924852"/>
                  <a:pt x="4756357" y="1898168"/>
                </a:cubicBezTo>
                <a:cubicBezTo>
                  <a:pt x="4754626" y="1892110"/>
                  <a:pt x="4739944" y="1842582"/>
                  <a:pt x="4737438" y="1828800"/>
                </a:cubicBezTo>
                <a:cubicBezTo>
                  <a:pt x="4734779" y="1814176"/>
                  <a:pt x="4733791" y="1799281"/>
                  <a:pt x="4731132" y="1784657"/>
                </a:cubicBezTo>
                <a:cubicBezTo>
                  <a:pt x="4729582" y="1776130"/>
                  <a:pt x="4726642" y="1767907"/>
                  <a:pt x="4724826" y="1759432"/>
                </a:cubicBezTo>
                <a:cubicBezTo>
                  <a:pt x="4720334" y="1738471"/>
                  <a:pt x="4712213" y="1696370"/>
                  <a:pt x="4712213" y="1696370"/>
                </a:cubicBezTo>
                <a:cubicBezTo>
                  <a:pt x="4708009" y="1641716"/>
                  <a:pt x="4707091" y="1586709"/>
                  <a:pt x="4699601" y="1532408"/>
                </a:cubicBezTo>
                <a:cubicBezTo>
                  <a:pt x="4698565" y="1524900"/>
                  <a:pt x="4691841" y="1519312"/>
                  <a:pt x="4686989" y="1513490"/>
                </a:cubicBezTo>
                <a:cubicBezTo>
                  <a:pt x="4681279" y="1506639"/>
                  <a:pt x="4674921" y="1500280"/>
                  <a:pt x="4668070" y="1494571"/>
                </a:cubicBezTo>
                <a:cubicBezTo>
                  <a:pt x="4656196" y="1484676"/>
                  <a:pt x="4637490" y="1475511"/>
                  <a:pt x="4623927" y="1469346"/>
                </a:cubicBezTo>
                <a:cubicBezTo>
                  <a:pt x="4609353" y="1462721"/>
                  <a:pt x="4594498" y="1456734"/>
                  <a:pt x="4579783" y="1450428"/>
                </a:cubicBezTo>
                <a:cubicBezTo>
                  <a:pt x="4573477" y="1444122"/>
                  <a:pt x="4567715" y="1437219"/>
                  <a:pt x="4560864" y="1431509"/>
                </a:cubicBezTo>
                <a:cubicBezTo>
                  <a:pt x="4508195" y="1387618"/>
                  <a:pt x="4585656" y="1481525"/>
                  <a:pt x="4472578" y="1368447"/>
                </a:cubicBezTo>
                <a:cubicBezTo>
                  <a:pt x="4454653" y="1350522"/>
                  <a:pt x="4459786" y="1356844"/>
                  <a:pt x="4441047" y="1330610"/>
                </a:cubicBezTo>
                <a:cubicBezTo>
                  <a:pt x="4427160" y="1311168"/>
                  <a:pt x="4425444" y="1302348"/>
                  <a:pt x="4403209" y="1286466"/>
                </a:cubicBezTo>
                <a:cubicBezTo>
                  <a:pt x="4397800" y="1282602"/>
                  <a:pt x="4390768" y="1281655"/>
                  <a:pt x="4384291" y="1280160"/>
                </a:cubicBezTo>
                <a:cubicBezTo>
                  <a:pt x="4363403" y="1275340"/>
                  <a:pt x="4342250" y="1271752"/>
                  <a:pt x="4321229" y="1267548"/>
                </a:cubicBezTo>
                <a:lnTo>
                  <a:pt x="4106818" y="1273854"/>
                </a:lnTo>
                <a:cubicBezTo>
                  <a:pt x="4041588" y="1276865"/>
                  <a:pt x="3911325" y="1286466"/>
                  <a:pt x="3911325" y="1286466"/>
                </a:cubicBezTo>
                <a:cubicBezTo>
                  <a:pt x="3742453" y="1339239"/>
                  <a:pt x="3876463" y="1299911"/>
                  <a:pt x="3677996" y="1349528"/>
                </a:cubicBezTo>
                <a:cubicBezTo>
                  <a:pt x="3634997" y="1360278"/>
                  <a:pt x="3522639" y="1380791"/>
                  <a:pt x="3463584" y="1412590"/>
                </a:cubicBezTo>
                <a:cubicBezTo>
                  <a:pt x="3450238" y="1419776"/>
                  <a:pt x="3438359" y="1429407"/>
                  <a:pt x="3425747" y="1437815"/>
                </a:cubicBezTo>
                <a:cubicBezTo>
                  <a:pt x="3421543" y="1444121"/>
                  <a:pt x="3417540" y="1450567"/>
                  <a:pt x="3413135" y="1456734"/>
                </a:cubicBezTo>
                <a:cubicBezTo>
                  <a:pt x="3407026" y="1465287"/>
                  <a:pt x="3398120" y="1472200"/>
                  <a:pt x="3394216" y="1481959"/>
                </a:cubicBezTo>
                <a:cubicBezTo>
                  <a:pt x="3393971" y="1482571"/>
                  <a:pt x="3388234" y="1530426"/>
                  <a:pt x="3381604" y="1538714"/>
                </a:cubicBezTo>
                <a:cubicBezTo>
                  <a:pt x="3376869" y="1544632"/>
                  <a:pt x="3368991" y="1547123"/>
                  <a:pt x="3362685" y="1551327"/>
                </a:cubicBezTo>
                <a:cubicBezTo>
                  <a:pt x="3318677" y="1540326"/>
                  <a:pt x="3329235" y="1540086"/>
                  <a:pt x="3261786" y="1551327"/>
                </a:cubicBezTo>
                <a:cubicBezTo>
                  <a:pt x="3248672" y="1553513"/>
                  <a:pt x="3236561" y="1559735"/>
                  <a:pt x="3223949" y="1563939"/>
                </a:cubicBezTo>
                <a:lnTo>
                  <a:pt x="3205030" y="1570245"/>
                </a:lnTo>
                <a:cubicBezTo>
                  <a:pt x="3198724" y="1568143"/>
                  <a:pt x="3192560" y="1565551"/>
                  <a:pt x="3186111" y="1563939"/>
                </a:cubicBezTo>
                <a:cubicBezTo>
                  <a:pt x="3148878" y="1554631"/>
                  <a:pt x="3128289" y="1555243"/>
                  <a:pt x="3085212" y="1551327"/>
                </a:cubicBezTo>
                <a:cubicBezTo>
                  <a:pt x="3074702" y="1547123"/>
                  <a:pt x="3064025" y="1543312"/>
                  <a:pt x="3053681" y="1538714"/>
                </a:cubicBezTo>
                <a:cubicBezTo>
                  <a:pt x="3045091" y="1534896"/>
                  <a:pt x="3037258" y="1529403"/>
                  <a:pt x="3028456" y="1526102"/>
                </a:cubicBezTo>
                <a:cubicBezTo>
                  <a:pt x="3012708" y="1520197"/>
                  <a:pt x="2979498" y="1516055"/>
                  <a:pt x="2965394" y="1513490"/>
                </a:cubicBezTo>
                <a:cubicBezTo>
                  <a:pt x="2954848" y="1511573"/>
                  <a:pt x="2944307" y="1509593"/>
                  <a:pt x="2933863" y="1507183"/>
                </a:cubicBezTo>
                <a:cubicBezTo>
                  <a:pt x="2916973" y="1503285"/>
                  <a:pt x="2883413" y="1494571"/>
                  <a:pt x="2883413" y="1494571"/>
                </a:cubicBezTo>
                <a:cubicBezTo>
                  <a:pt x="2853690" y="1449985"/>
                  <a:pt x="2892508" y="1503666"/>
                  <a:pt x="2845576" y="1456734"/>
                </a:cubicBezTo>
                <a:cubicBezTo>
                  <a:pt x="2840217" y="1451375"/>
                  <a:pt x="2837896" y="1443570"/>
                  <a:pt x="2832964" y="1437815"/>
                </a:cubicBezTo>
                <a:cubicBezTo>
                  <a:pt x="2825225" y="1428786"/>
                  <a:pt x="2815478" y="1421618"/>
                  <a:pt x="2807739" y="1412590"/>
                </a:cubicBezTo>
                <a:cubicBezTo>
                  <a:pt x="2755060" y="1351132"/>
                  <a:pt x="2841813" y="1440358"/>
                  <a:pt x="2776208" y="1374753"/>
                </a:cubicBezTo>
                <a:cubicBezTo>
                  <a:pt x="2771078" y="1359364"/>
                  <a:pt x="2769516" y="1349143"/>
                  <a:pt x="2757289" y="1336916"/>
                </a:cubicBezTo>
                <a:cubicBezTo>
                  <a:pt x="2751930" y="1331557"/>
                  <a:pt x="2744677" y="1328507"/>
                  <a:pt x="2738371" y="1324303"/>
                </a:cubicBezTo>
                <a:cubicBezTo>
                  <a:pt x="2693343" y="1339313"/>
                  <a:pt x="2711595" y="1329541"/>
                  <a:pt x="2681615" y="1349528"/>
                </a:cubicBezTo>
                <a:cubicBezTo>
                  <a:pt x="2675309" y="1347426"/>
                  <a:pt x="2667396" y="1347922"/>
                  <a:pt x="2662696" y="1343222"/>
                </a:cubicBezTo>
                <a:cubicBezTo>
                  <a:pt x="2657996" y="1338522"/>
                  <a:pt x="2659363" y="1330249"/>
                  <a:pt x="2656390" y="1324303"/>
                </a:cubicBezTo>
                <a:cubicBezTo>
                  <a:pt x="2653001" y="1317524"/>
                  <a:pt x="2647982" y="1311691"/>
                  <a:pt x="2643778" y="1305385"/>
                </a:cubicBezTo>
                <a:cubicBezTo>
                  <a:pt x="2621364" y="1309868"/>
                  <a:pt x="2612719" y="1317020"/>
                  <a:pt x="2593328" y="1305385"/>
                </a:cubicBezTo>
                <a:cubicBezTo>
                  <a:pt x="2588230" y="1302326"/>
                  <a:pt x="2584920" y="1296976"/>
                  <a:pt x="2580716" y="1292772"/>
                </a:cubicBezTo>
                <a:lnTo>
                  <a:pt x="2612247" y="1305385"/>
                </a:ln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71" grpId="0"/>
      <p:bldP spid="7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4867474" y="48126"/>
            <a:ext cx="4229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Faddeev-Yakubovsky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eq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8804459" y="1377352"/>
            <a:ext cx="23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i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8103544" y="1389847"/>
            <a:ext cx="231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j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611017" y="1360062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1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994653" y="133821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2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cxnSp>
        <p:nvCxnSpPr>
          <p:cNvPr id="108" name="Connecteur droit 107"/>
          <p:cNvCxnSpPr/>
          <p:nvPr/>
        </p:nvCxnSpPr>
        <p:spPr>
          <a:xfrm flipH="1">
            <a:off x="1094213" y="1681550"/>
            <a:ext cx="623858" cy="61888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 flipH="1" flipV="1">
            <a:off x="1094213" y="1681550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793871" y="1980343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>
            <a:off x="7960656" y="1738098"/>
            <a:ext cx="884412" cy="93713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flipH="1" flipV="1">
            <a:off x="8221209" y="1738098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H="1" flipV="1">
            <a:off x="7292728" y="2036891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H="1" flipV="1">
            <a:off x="7605516" y="2335686"/>
            <a:ext cx="355140" cy="321699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7608081" y="2048554"/>
            <a:ext cx="312787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lipse 118"/>
          <p:cNvSpPr/>
          <p:nvPr/>
        </p:nvSpPr>
        <p:spPr>
          <a:xfrm>
            <a:off x="7906674" y="1953769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1" name="Ellipse 120"/>
          <p:cNvSpPr/>
          <p:nvPr/>
        </p:nvSpPr>
        <p:spPr>
          <a:xfrm>
            <a:off x="7218810" y="1981497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2" name="Ellipse 121"/>
          <p:cNvSpPr/>
          <p:nvPr/>
        </p:nvSpPr>
        <p:spPr>
          <a:xfrm>
            <a:off x="8167227" y="1683993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3" name="Ellipse 122"/>
          <p:cNvSpPr/>
          <p:nvPr/>
        </p:nvSpPr>
        <p:spPr>
          <a:xfrm>
            <a:off x="8791084" y="1675305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4" name="Ellipse 123"/>
          <p:cNvSpPr/>
          <p:nvPr/>
        </p:nvSpPr>
        <p:spPr>
          <a:xfrm>
            <a:off x="1664088" y="1615782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040231" y="1613734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711146" y="1896746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7262007" y="1761977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l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7818943" y="1645992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k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559397" y="1695584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3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99055" y="684949"/>
            <a:ext cx="146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3-body 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(</a:t>
            </a:r>
            <a:r>
              <a:rPr lang="fr-FR" sz="1600" dirty="0" err="1" smtClean="0">
                <a:latin typeface="Comic Sans MS" panose="030F0702030302020204" pitchFamily="66" charset="0"/>
              </a:rPr>
              <a:t>Faddeev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latin typeface="Comic Sans MS" panose="030F0702030302020204" pitchFamily="66" charset="0"/>
              </a:rPr>
              <a:t>eq</a:t>
            </a:r>
            <a:r>
              <a:rPr lang="fr-FR" sz="1600" dirty="0" smtClean="0">
                <a:latin typeface="Comic Sans MS" panose="030F0702030302020204" pitchFamily="66" charset="0"/>
              </a:rPr>
              <a:t>.)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5850328" y="686661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4-body </a:t>
            </a:r>
          </a:p>
          <a:p>
            <a:r>
              <a:rPr lang="fr-FR" sz="1600" dirty="0" smtClean="0">
                <a:latin typeface="Comic Sans MS" panose="030F0702030302020204" pitchFamily="66" charset="0"/>
              </a:rPr>
              <a:t>(</a:t>
            </a:r>
            <a:r>
              <a:rPr lang="fr-FR" sz="1600" dirty="0" err="1" smtClean="0">
                <a:latin typeface="Comic Sans MS" panose="030F0702030302020204" pitchFamily="66" charset="0"/>
              </a:rPr>
              <a:t>Faddeev-Yakubovsky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latin typeface="Comic Sans MS" panose="030F0702030302020204" pitchFamily="66" charset="0"/>
              </a:rPr>
              <a:t>eq</a:t>
            </a:r>
            <a:r>
              <a:rPr lang="fr-FR" sz="1600" dirty="0" smtClean="0">
                <a:latin typeface="Comic Sans MS" panose="030F0702030302020204" pitchFamily="66" charset="0"/>
              </a:rPr>
              <a:t>.)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761574" y="2001621"/>
                <a:ext cx="1699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574" y="2001621"/>
                <a:ext cx="169937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ZoneTexte 130"/>
          <p:cNvSpPr txBox="1"/>
          <p:nvPr/>
        </p:nvSpPr>
        <p:spPr>
          <a:xfrm>
            <a:off x="1495798" y="247667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2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895390" y="2487168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3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 flipH="1">
            <a:off x="994950" y="2798160"/>
            <a:ext cx="623858" cy="61888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 flipV="1">
            <a:off x="994950" y="2798160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H="1" flipV="1">
            <a:off x="694608" y="3096953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/>
          <p:cNvSpPr/>
          <p:nvPr/>
        </p:nvSpPr>
        <p:spPr>
          <a:xfrm>
            <a:off x="1564825" y="2732392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940968" y="2730344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138" name="Ellipse 137"/>
          <p:cNvSpPr/>
          <p:nvPr/>
        </p:nvSpPr>
        <p:spPr>
          <a:xfrm>
            <a:off x="611883" y="3013356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460134" y="2812194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1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ZoneTexte 139"/>
              <p:cNvSpPr txBox="1"/>
              <p:nvPr/>
            </p:nvSpPr>
            <p:spPr>
              <a:xfrm>
                <a:off x="1777426" y="3096953"/>
                <a:ext cx="165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0" name="ZoneTexte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426" y="3096953"/>
                <a:ext cx="165872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ZoneTexte 150"/>
          <p:cNvSpPr txBox="1"/>
          <p:nvPr/>
        </p:nvSpPr>
        <p:spPr>
          <a:xfrm>
            <a:off x="1615083" y="367177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3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1016210" y="3683678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1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cxnSp>
        <p:nvCxnSpPr>
          <p:cNvPr id="153" name="Connecteur droit 152"/>
          <p:cNvCxnSpPr/>
          <p:nvPr/>
        </p:nvCxnSpPr>
        <p:spPr>
          <a:xfrm flipH="1">
            <a:off x="1144401" y="4007679"/>
            <a:ext cx="623858" cy="61888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/>
          <p:nvPr/>
        </p:nvCxnSpPr>
        <p:spPr>
          <a:xfrm flipH="1" flipV="1">
            <a:off x="1144401" y="4007679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 flipV="1">
            <a:off x="844059" y="4306472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/>
          <p:cNvSpPr/>
          <p:nvPr/>
        </p:nvSpPr>
        <p:spPr>
          <a:xfrm>
            <a:off x="1714276" y="3941911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1090419" y="3939863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761334" y="4222875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159" name="ZoneTexte 158"/>
          <p:cNvSpPr txBox="1"/>
          <p:nvPr/>
        </p:nvSpPr>
        <p:spPr>
          <a:xfrm>
            <a:off x="609585" y="4021713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2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ZoneTexte 159"/>
              <p:cNvSpPr txBox="1"/>
              <p:nvPr/>
            </p:nvSpPr>
            <p:spPr>
              <a:xfrm>
                <a:off x="1814886" y="4291417"/>
                <a:ext cx="165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31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0" name="ZoneTexte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886" y="4291417"/>
                <a:ext cx="165872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826946" y="4875975"/>
                <a:ext cx="236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fr-FR" b="0" dirty="0" smtClean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46" y="4875975"/>
                <a:ext cx="236404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2895163" y="5968225"/>
            <a:ext cx="3680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Equations for short-</a:t>
            </a:r>
            <a:r>
              <a:rPr lang="fr-FR" sz="1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ranged</a:t>
            </a:r>
            <a:r>
              <a:rPr lang="fr-FR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pairwise</a:t>
            </a:r>
            <a:r>
              <a:rPr lang="fr-FR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interactions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0" name="Connecteur droit 199"/>
          <p:cNvCxnSpPr/>
          <p:nvPr/>
        </p:nvCxnSpPr>
        <p:spPr>
          <a:xfrm flipH="1">
            <a:off x="5607526" y="1792203"/>
            <a:ext cx="924200" cy="90880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/>
          <p:cNvCxnSpPr/>
          <p:nvPr/>
        </p:nvCxnSpPr>
        <p:spPr>
          <a:xfrm flipH="1" flipV="1">
            <a:off x="5907868" y="1792203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/>
          <p:cNvCxnSpPr/>
          <p:nvPr/>
        </p:nvCxnSpPr>
        <p:spPr>
          <a:xfrm flipH="1" flipV="1">
            <a:off x="5607526" y="2090996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 flipH="1" flipV="1">
            <a:off x="5292173" y="2389789"/>
            <a:ext cx="315353" cy="29879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Ellipse 215"/>
          <p:cNvSpPr/>
          <p:nvPr/>
        </p:nvSpPr>
        <p:spPr>
          <a:xfrm>
            <a:off x="6477743" y="1726435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Ellipse 216"/>
          <p:cNvSpPr/>
          <p:nvPr/>
        </p:nvSpPr>
        <p:spPr>
          <a:xfrm>
            <a:off x="5853886" y="1724387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8" name="Ellipse 217"/>
          <p:cNvSpPr/>
          <p:nvPr/>
        </p:nvSpPr>
        <p:spPr>
          <a:xfrm>
            <a:off x="5524801" y="2007399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219" name="Ellipse 218"/>
          <p:cNvSpPr/>
          <p:nvPr/>
        </p:nvSpPr>
        <p:spPr>
          <a:xfrm>
            <a:off x="5230030" y="2303546"/>
            <a:ext cx="107964" cy="10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radley Hand ITC" panose="03070402050302030203" pitchFamily="66" charset="0"/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5373052" y="1806237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k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5093277" y="2059909"/>
            <a:ext cx="24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l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221" name="ZoneTexte 220"/>
          <p:cNvSpPr txBox="1"/>
          <p:nvPr/>
        </p:nvSpPr>
        <p:spPr>
          <a:xfrm>
            <a:off x="6501937" y="1536733"/>
            <a:ext cx="23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i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222" name="ZoneTexte 221"/>
          <p:cNvSpPr txBox="1"/>
          <p:nvPr/>
        </p:nvSpPr>
        <p:spPr>
          <a:xfrm>
            <a:off x="5649625" y="1521416"/>
            <a:ext cx="231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Bradley Hand ITC" panose="03070402050302030203" pitchFamily="66" charset="0"/>
              </a:rPr>
              <a:t>j</a:t>
            </a:r>
            <a:endParaRPr lang="en-US" sz="1400" b="1" dirty="0">
              <a:latin typeface="Bradley Hand ITC" panose="03070402050302030203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046952" y="2895322"/>
            <a:ext cx="1340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K-type</a:t>
            </a:r>
          </a:p>
          <a:p>
            <a:r>
              <a:rPr lang="fr-FR" sz="1200" dirty="0" smtClean="0">
                <a:latin typeface="Comic Sans MS" panose="030F0702030302020204" pitchFamily="66" charset="0"/>
              </a:rPr>
              <a:t>(12 components)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23" name="ZoneTexte 222"/>
          <p:cNvSpPr txBox="1"/>
          <p:nvPr/>
        </p:nvSpPr>
        <p:spPr>
          <a:xfrm>
            <a:off x="7551659" y="2878578"/>
            <a:ext cx="12715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H-type</a:t>
            </a:r>
          </a:p>
          <a:p>
            <a:r>
              <a:rPr lang="fr-FR" sz="1200" dirty="0" smtClean="0">
                <a:latin typeface="Comic Sans MS" panose="030F0702030302020204" pitchFamily="66" charset="0"/>
              </a:rPr>
              <a:t>(6 components)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ZoneTexte 223"/>
              <p:cNvSpPr txBox="1"/>
              <p:nvPr/>
            </p:nvSpPr>
            <p:spPr>
              <a:xfrm>
                <a:off x="6119568" y="3428467"/>
                <a:ext cx="161018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𝑗𝑘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𝑗𝑘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4" name="ZoneTexte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568" y="3428467"/>
                <a:ext cx="1610184" cy="391646"/>
              </a:xfrm>
              <a:prstGeom prst="rect">
                <a:avLst/>
              </a:prstGeom>
              <a:blipFill rotWithShape="1">
                <a:blip r:embed="rId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4383387" y="3922827"/>
                <a:ext cx="5027210" cy="699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𝑖𝑗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𝑙</m:t>
                          </m:r>
                        </m:sup>
                      </m:sSub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;       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𝑘𝑙</m:t>
                          </m:r>
                        </m:sup>
                      </m:sSub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387" y="3922827"/>
                <a:ext cx="5027210" cy="69987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ZoneTexte 224"/>
              <p:cNvSpPr txBox="1"/>
              <p:nvPr/>
            </p:nvSpPr>
            <p:spPr>
              <a:xfrm>
                <a:off x="5100817" y="4651250"/>
                <a:ext cx="3823226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</a:rPr>
                        <m:t>Ψ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𝑖𝑗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𝑙</m:t>
                                  </m:r>
                                </m:sup>
                              </m:sSubSup>
                              <m:r>
                                <a:rPr lang="fr-FR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𝑖𝑗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fr-FR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𝑘𝑙</m:t>
                                  </m:r>
                                </m:sup>
                              </m:sSubSup>
                              <m:r>
                                <a:rPr lang="fr-FR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r-FR" b="0" dirty="0" smtClean="0"/>
              </a:p>
            </p:txBody>
          </p:sp>
        </mc:Choice>
        <mc:Fallback xmlns="">
          <p:sp>
            <p:nvSpPr>
              <p:cNvPr id="225" name="ZoneTexte 2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817" y="4651250"/>
                <a:ext cx="3823226" cy="7958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5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119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77" grpId="0"/>
      <p:bldP spid="78" grpId="0"/>
      <p:bldP spid="81" grpId="0"/>
      <p:bldP spid="130" grpId="0"/>
      <p:bldP spid="16" grpId="0"/>
      <p:bldP spid="131" grpId="0"/>
      <p:bldP spid="132" grpId="0"/>
      <p:bldP spid="136" grpId="0" animBg="1"/>
      <p:bldP spid="137" grpId="0" animBg="1"/>
      <p:bldP spid="138" grpId="0" animBg="1"/>
      <p:bldP spid="139" grpId="0"/>
      <p:bldP spid="140" grpId="0"/>
      <p:bldP spid="151" grpId="0"/>
      <p:bldP spid="152" grpId="0"/>
      <p:bldP spid="156" grpId="0" animBg="1"/>
      <p:bldP spid="157" grpId="0" animBg="1"/>
      <p:bldP spid="158" grpId="0" animBg="1"/>
      <p:bldP spid="159" grpId="0"/>
      <p:bldP spid="160" grpId="0"/>
      <p:bldP spid="20" grpId="0"/>
      <p:bldP spid="216" grpId="0" animBg="1"/>
      <p:bldP spid="217" grpId="0" animBg="1"/>
      <p:bldP spid="218" grpId="0" animBg="1"/>
      <p:bldP spid="219" grpId="0" animBg="1"/>
      <p:bldP spid="173" grpId="0"/>
      <p:bldP spid="174" grpId="0"/>
      <p:bldP spid="221" grpId="0"/>
      <p:bldP spid="222" grpId="0"/>
      <p:bldP spid="23" grpId="0"/>
      <p:bldP spid="223" grpId="0"/>
      <p:bldP spid="224" grpId="0"/>
      <p:bldP spid="24" grpId="0"/>
      <p:bldP spid="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657600" y="48126"/>
            <a:ext cx="5378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5-body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Faddeev-Yakubovski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eq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6499861" y="1170824"/>
            <a:ext cx="2162916" cy="1221512"/>
            <a:chOff x="3643163" y="1088756"/>
            <a:chExt cx="5407290" cy="3053780"/>
          </a:xfrm>
        </p:grpSpPr>
        <p:sp>
          <p:nvSpPr>
            <p:cNvPr id="50" name="Ellipse 49"/>
            <p:cNvSpPr/>
            <p:nvPr/>
          </p:nvSpPr>
          <p:spPr>
            <a:xfrm>
              <a:off x="5176445" y="1747660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Connecteur droit 50"/>
            <p:cNvCxnSpPr/>
            <p:nvPr/>
          </p:nvCxnSpPr>
          <p:spPr>
            <a:xfrm flipH="1">
              <a:off x="6012160" y="1235322"/>
              <a:ext cx="2912293" cy="29072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7468306" y="1235322"/>
              <a:ext cx="736067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H="1" flipV="1">
              <a:off x="3895163" y="2066741"/>
              <a:ext cx="2116997" cy="2075795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5302445" y="2711480"/>
              <a:ext cx="725928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4510963" y="1992452"/>
              <a:ext cx="675075" cy="711487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e 55"/>
            <p:cNvSpPr/>
            <p:nvPr/>
          </p:nvSpPr>
          <p:spPr>
            <a:xfrm>
              <a:off x="6012160" y="252451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/>
            <p:nvPr/>
          </p:nvSpPr>
          <p:spPr>
            <a:xfrm>
              <a:off x="7342306" y="110903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/>
            <p:cNvSpPr/>
            <p:nvPr/>
          </p:nvSpPr>
          <p:spPr>
            <a:xfrm>
              <a:off x="8798453" y="1088756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643163" y="1873947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8561977" y="90100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7979518" y="91841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62" name="ZoneTexte 61"/>
          <p:cNvSpPr txBox="1"/>
          <p:nvPr/>
        </p:nvSpPr>
        <p:spPr>
          <a:xfrm>
            <a:off x="7465884" y="1544074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6462506" y="123406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</a:t>
            </a:r>
            <a:endParaRPr lang="en-US" sz="1400" dirty="0"/>
          </a:p>
        </p:txBody>
      </p:sp>
      <p:sp>
        <p:nvSpPr>
          <p:cNvPr id="64" name="ZoneTexte 63"/>
          <p:cNvSpPr txBox="1"/>
          <p:nvPr/>
        </p:nvSpPr>
        <p:spPr>
          <a:xfrm>
            <a:off x="7113174" y="1249399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</a:t>
            </a:r>
            <a:endParaRPr lang="en-US" sz="1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3158820" y="7020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66" name="ZoneTexte 65"/>
          <p:cNvSpPr txBox="1"/>
          <p:nvPr/>
        </p:nvSpPr>
        <p:spPr>
          <a:xfrm>
            <a:off x="2495868" y="6746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67" name="ZoneTexte 66"/>
          <p:cNvSpPr txBox="1"/>
          <p:nvPr/>
        </p:nvSpPr>
        <p:spPr>
          <a:xfrm>
            <a:off x="1558876" y="6746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68" name="ZoneTexte 67"/>
          <p:cNvSpPr txBox="1"/>
          <p:nvPr/>
        </p:nvSpPr>
        <p:spPr>
          <a:xfrm>
            <a:off x="958468" y="6746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grpSp>
        <p:nvGrpSpPr>
          <p:cNvPr id="69" name="Groupe 68"/>
          <p:cNvGrpSpPr/>
          <p:nvPr/>
        </p:nvGrpSpPr>
        <p:grpSpPr>
          <a:xfrm>
            <a:off x="-40743" y="748495"/>
            <a:ext cx="6746642" cy="1570759"/>
            <a:chOff x="-40743" y="727113"/>
            <a:chExt cx="8433302" cy="1963448"/>
          </a:xfrm>
        </p:grpSpPr>
        <p:grpSp>
          <p:nvGrpSpPr>
            <p:cNvPr id="70" name="Groupe 69"/>
            <p:cNvGrpSpPr/>
            <p:nvPr/>
          </p:nvGrpSpPr>
          <p:grpSpPr>
            <a:xfrm>
              <a:off x="1" y="917754"/>
              <a:ext cx="4059077" cy="1649991"/>
              <a:chOff x="0" y="1027244"/>
              <a:chExt cx="7579450" cy="3081001"/>
            </a:xfrm>
          </p:grpSpPr>
          <p:cxnSp>
            <p:nvCxnSpPr>
              <p:cNvPr id="108" name="Connecteur droit 107"/>
              <p:cNvCxnSpPr/>
              <p:nvPr/>
            </p:nvCxnSpPr>
            <p:spPr>
              <a:xfrm flipH="1">
                <a:off x="939626" y="1201031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flipH="1" flipV="1">
                <a:off x="2395772" y="1201031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flipH="1" flipV="1">
                <a:off x="1694743" y="1898445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flipH="1" flipV="1">
                <a:off x="958676" y="259585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 flipH="1" flipV="1">
                <a:off x="228599" y="33836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H="1">
                <a:off x="4541157" y="1173810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 flipH="1" flipV="1">
                <a:off x="5997303" y="11738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/>
              <p:cNvCxnSpPr/>
              <p:nvPr/>
            </p:nvCxnSpPr>
            <p:spPr>
              <a:xfrm flipH="1" flipV="1">
                <a:off x="3830130" y="187122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 flipH="1" flipV="1">
                <a:off x="4560207" y="256863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/>
              <p:cNvCxnSpPr/>
              <p:nvPr/>
            </p:nvCxnSpPr>
            <p:spPr>
              <a:xfrm flipH="1" flipV="1">
                <a:off x="3830130" y="335638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 flipV="1">
                <a:off x="4566197" y="1898446"/>
                <a:ext cx="730077" cy="697413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Ellipse 118"/>
              <p:cNvSpPr/>
              <p:nvPr/>
            </p:nvSpPr>
            <p:spPr>
              <a:xfrm>
                <a:off x="5263146" y="167720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3684071" y="323010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3657599" y="174192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871303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7327450" y="1027244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3725919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2269772" y="104274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1501654" y="170332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813626" y="239455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0" y="316698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e 70"/>
            <p:cNvGrpSpPr/>
            <p:nvPr/>
          </p:nvGrpSpPr>
          <p:grpSpPr>
            <a:xfrm>
              <a:off x="3366687" y="1034890"/>
              <a:ext cx="2524893" cy="1641690"/>
              <a:chOff x="7517" y="1104256"/>
              <a:chExt cx="4714693" cy="3065502"/>
            </a:xfrm>
          </p:grpSpPr>
          <p:cxnSp>
            <p:nvCxnSpPr>
              <p:cNvPr id="98" name="Connecteur droit 97"/>
              <p:cNvCxnSpPr/>
              <p:nvPr/>
            </p:nvCxnSpPr>
            <p:spPr>
              <a:xfrm flipH="1">
                <a:off x="1683917" y="1262544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 flipH="1" flipV="1">
                <a:off x="3140063" y="126254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flipH="1" flipV="1">
                <a:off x="2439034" y="195995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flipV="1">
                <a:off x="950280" y="2708645"/>
                <a:ext cx="626043" cy="667460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flipH="1" flipV="1">
                <a:off x="228600" y="2716151"/>
                <a:ext cx="1480358" cy="1426386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Ellipse 102"/>
              <p:cNvSpPr/>
              <p:nvPr/>
            </p:nvSpPr>
            <p:spPr>
              <a:xfrm>
                <a:off x="4470210" y="110903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3014063" y="11042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2245945" y="17648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1524000" y="246357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7517" y="250386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e 71"/>
            <p:cNvGrpSpPr/>
            <p:nvPr/>
          </p:nvGrpSpPr>
          <p:grpSpPr>
            <a:xfrm>
              <a:off x="5516519" y="1055149"/>
              <a:ext cx="2876040" cy="1635412"/>
              <a:chOff x="3680068" y="1088756"/>
              <a:chExt cx="5370385" cy="3053780"/>
            </a:xfrm>
          </p:grpSpPr>
          <p:cxnSp>
            <p:nvCxnSpPr>
              <p:cNvPr id="88" name="Connecteur droit 87"/>
              <p:cNvCxnSpPr/>
              <p:nvPr/>
            </p:nvCxnSpPr>
            <p:spPr>
              <a:xfrm flipH="1">
                <a:off x="6012160" y="1235322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H="1" flipV="1">
                <a:off x="7468306" y="1235322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>
                <a:endCxn id="94" idx="5"/>
              </p:cNvCxnSpPr>
              <p:nvPr/>
            </p:nvCxnSpPr>
            <p:spPr>
              <a:xfrm flipH="1" flipV="1">
                <a:off x="3895163" y="2066741"/>
                <a:ext cx="2116997" cy="2075795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flipH="1" flipV="1">
                <a:off x="6028373" y="2711480"/>
                <a:ext cx="736066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 flipH="1">
                <a:off x="4572000" y="1977442"/>
                <a:ext cx="675075" cy="711487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Ellipse 92"/>
              <p:cNvSpPr/>
              <p:nvPr/>
            </p:nvSpPr>
            <p:spPr>
              <a:xfrm>
                <a:off x="5886160" y="247448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3680068" y="18511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7342306" y="11090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8798453" y="10887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5121075" y="180385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8088318" y="72711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7308497" y="75353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5547883" y="76035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769593" y="78467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012777" y="102609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2728741" y="100139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5604504" y="124002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6237022" y="114660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14506" y="102836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264787" y="134545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-40743" y="174391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1773039" y="1757690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4343874" y="112797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4125751" y="146344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387557" y="151607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</p:grpSp>
      <p:sp>
        <p:nvSpPr>
          <p:cNvPr id="129" name="ZoneTexte 128"/>
          <p:cNvSpPr txBox="1"/>
          <p:nvPr/>
        </p:nvSpPr>
        <p:spPr>
          <a:xfrm>
            <a:off x="5350222" y="1385939"/>
            <a:ext cx="30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12" y="2392336"/>
            <a:ext cx="52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21" y="2354609"/>
            <a:ext cx="533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07" y="2405103"/>
            <a:ext cx="447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67" y="2296408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9" y="2271753"/>
            <a:ext cx="514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7" y="2843935"/>
            <a:ext cx="6537213" cy="328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2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4867474" y="18943"/>
            <a:ext cx="4229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Faddeev-Yakubovsky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eq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6499861" y="1170824"/>
            <a:ext cx="2162916" cy="1221512"/>
            <a:chOff x="3643163" y="1088756"/>
            <a:chExt cx="5407290" cy="3053780"/>
          </a:xfrm>
        </p:grpSpPr>
        <p:sp>
          <p:nvSpPr>
            <p:cNvPr id="50" name="Ellipse 49"/>
            <p:cNvSpPr/>
            <p:nvPr/>
          </p:nvSpPr>
          <p:spPr>
            <a:xfrm>
              <a:off x="5176445" y="1747660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Connecteur droit 50"/>
            <p:cNvCxnSpPr/>
            <p:nvPr/>
          </p:nvCxnSpPr>
          <p:spPr>
            <a:xfrm flipH="1">
              <a:off x="6012160" y="1235322"/>
              <a:ext cx="2912293" cy="29072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7468306" y="1235322"/>
              <a:ext cx="736067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H="1" flipV="1">
              <a:off x="3895163" y="2066741"/>
              <a:ext cx="2116997" cy="2075795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5302445" y="2711480"/>
              <a:ext cx="725928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4510963" y="1992452"/>
              <a:ext cx="675075" cy="711487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e 55"/>
            <p:cNvSpPr/>
            <p:nvPr/>
          </p:nvSpPr>
          <p:spPr>
            <a:xfrm>
              <a:off x="6012160" y="252451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/>
            <p:nvPr/>
          </p:nvSpPr>
          <p:spPr>
            <a:xfrm>
              <a:off x="7342306" y="110903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/>
            <p:cNvSpPr/>
            <p:nvPr/>
          </p:nvSpPr>
          <p:spPr>
            <a:xfrm>
              <a:off x="8798453" y="1088756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643163" y="1873947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8561977" y="90100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7979518" y="91841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62" name="ZoneTexte 61"/>
          <p:cNvSpPr txBox="1"/>
          <p:nvPr/>
        </p:nvSpPr>
        <p:spPr>
          <a:xfrm>
            <a:off x="7465884" y="1544074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6462506" y="123406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</a:t>
            </a:r>
            <a:endParaRPr lang="en-US" sz="1400" dirty="0"/>
          </a:p>
        </p:txBody>
      </p:sp>
      <p:sp>
        <p:nvSpPr>
          <p:cNvPr id="64" name="ZoneTexte 63"/>
          <p:cNvSpPr txBox="1"/>
          <p:nvPr/>
        </p:nvSpPr>
        <p:spPr>
          <a:xfrm>
            <a:off x="7113174" y="1249399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</a:t>
            </a:r>
            <a:endParaRPr lang="en-US" sz="1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3158820" y="7020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66" name="ZoneTexte 65"/>
          <p:cNvSpPr txBox="1"/>
          <p:nvPr/>
        </p:nvSpPr>
        <p:spPr>
          <a:xfrm>
            <a:off x="2495868" y="6746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67" name="ZoneTexte 66"/>
          <p:cNvSpPr txBox="1"/>
          <p:nvPr/>
        </p:nvSpPr>
        <p:spPr>
          <a:xfrm>
            <a:off x="1558876" y="6746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68" name="ZoneTexte 67"/>
          <p:cNvSpPr txBox="1"/>
          <p:nvPr/>
        </p:nvSpPr>
        <p:spPr>
          <a:xfrm>
            <a:off x="958468" y="6746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grpSp>
        <p:nvGrpSpPr>
          <p:cNvPr id="69" name="Groupe 68"/>
          <p:cNvGrpSpPr/>
          <p:nvPr/>
        </p:nvGrpSpPr>
        <p:grpSpPr>
          <a:xfrm>
            <a:off x="-40743" y="748495"/>
            <a:ext cx="6746642" cy="1570759"/>
            <a:chOff x="-40743" y="727113"/>
            <a:chExt cx="8433302" cy="1963448"/>
          </a:xfrm>
        </p:grpSpPr>
        <p:grpSp>
          <p:nvGrpSpPr>
            <p:cNvPr id="70" name="Groupe 69"/>
            <p:cNvGrpSpPr/>
            <p:nvPr/>
          </p:nvGrpSpPr>
          <p:grpSpPr>
            <a:xfrm>
              <a:off x="1" y="917754"/>
              <a:ext cx="4059077" cy="1649991"/>
              <a:chOff x="0" y="1027244"/>
              <a:chExt cx="7579450" cy="3081001"/>
            </a:xfrm>
          </p:grpSpPr>
          <p:cxnSp>
            <p:nvCxnSpPr>
              <p:cNvPr id="108" name="Connecteur droit 107"/>
              <p:cNvCxnSpPr/>
              <p:nvPr/>
            </p:nvCxnSpPr>
            <p:spPr>
              <a:xfrm flipH="1">
                <a:off x="939626" y="1201031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flipH="1" flipV="1">
                <a:off x="2395772" y="1201031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flipH="1" flipV="1">
                <a:off x="1694743" y="1898445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flipH="1" flipV="1">
                <a:off x="958676" y="259585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 flipH="1" flipV="1">
                <a:off x="228599" y="33836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H="1">
                <a:off x="4541157" y="1173810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 flipH="1" flipV="1">
                <a:off x="5997303" y="11738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/>
              <p:cNvCxnSpPr/>
              <p:nvPr/>
            </p:nvCxnSpPr>
            <p:spPr>
              <a:xfrm flipH="1" flipV="1">
                <a:off x="3830130" y="187122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 flipH="1" flipV="1">
                <a:off x="4560207" y="256863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/>
              <p:cNvCxnSpPr/>
              <p:nvPr/>
            </p:nvCxnSpPr>
            <p:spPr>
              <a:xfrm flipH="1" flipV="1">
                <a:off x="3830130" y="335638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 flipV="1">
                <a:off x="4566197" y="1898446"/>
                <a:ext cx="730077" cy="697413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Ellipse 118"/>
              <p:cNvSpPr/>
              <p:nvPr/>
            </p:nvSpPr>
            <p:spPr>
              <a:xfrm>
                <a:off x="5263146" y="167720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3684071" y="323010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3657599" y="174192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5871303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7327450" y="1027244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3725919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2269772" y="104274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1501654" y="170332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813626" y="239455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0" y="316698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e 70"/>
            <p:cNvGrpSpPr/>
            <p:nvPr/>
          </p:nvGrpSpPr>
          <p:grpSpPr>
            <a:xfrm>
              <a:off x="3366687" y="1034890"/>
              <a:ext cx="2524893" cy="1641690"/>
              <a:chOff x="7517" y="1104256"/>
              <a:chExt cx="4714693" cy="3065502"/>
            </a:xfrm>
          </p:grpSpPr>
          <p:cxnSp>
            <p:nvCxnSpPr>
              <p:cNvPr id="98" name="Connecteur droit 97"/>
              <p:cNvCxnSpPr/>
              <p:nvPr/>
            </p:nvCxnSpPr>
            <p:spPr>
              <a:xfrm flipH="1">
                <a:off x="1683917" y="1262544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 flipH="1" flipV="1">
                <a:off x="3140063" y="126254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flipH="1" flipV="1">
                <a:off x="2439034" y="195995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flipV="1">
                <a:off x="950280" y="2708645"/>
                <a:ext cx="626043" cy="667460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flipH="1" flipV="1">
                <a:off x="228600" y="2716151"/>
                <a:ext cx="1480358" cy="1426386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Ellipse 102"/>
              <p:cNvSpPr/>
              <p:nvPr/>
            </p:nvSpPr>
            <p:spPr>
              <a:xfrm>
                <a:off x="4470210" y="110903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3014063" y="11042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2245945" y="17648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Ellipse 105"/>
              <p:cNvSpPr/>
              <p:nvPr/>
            </p:nvSpPr>
            <p:spPr>
              <a:xfrm>
                <a:off x="1524000" y="246357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Ellipse 106"/>
              <p:cNvSpPr/>
              <p:nvPr/>
            </p:nvSpPr>
            <p:spPr>
              <a:xfrm>
                <a:off x="7517" y="250386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e 71"/>
            <p:cNvGrpSpPr/>
            <p:nvPr/>
          </p:nvGrpSpPr>
          <p:grpSpPr>
            <a:xfrm>
              <a:off x="5516519" y="1055149"/>
              <a:ext cx="2876040" cy="1635412"/>
              <a:chOff x="3680068" y="1088756"/>
              <a:chExt cx="5370385" cy="3053780"/>
            </a:xfrm>
          </p:grpSpPr>
          <p:cxnSp>
            <p:nvCxnSpPr>
              <p:cNvPr id="88" name="Connecteur droit 87"/>
              <p:cNvCxnSpPr/>
              <p:nvPr/>
            </p:nvCxnSpPr>
            <p:spPr>
              <a:xfrm flipH="1">
                <a:off x="6012160" y="1235322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H="1" flipV="1">
                <a:off x="7468306" y="1235322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>
                <a:endCxn id="94" idx="5"/>
              </p:cNvCxnSpPr>
              <p:nvPr/>
            </p:nvCxnSpPr>
            <p:spPr>
              <a:xfrm flipH="1" flipV="1">
                <a:off x="3895163" y="2066741"/>
                <a:ext cx="2116997" cy="2075795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flipH="1" flipV="1">
                <a:off x="6028373" y="2711480"/>
                <a:ext cx="736066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 flipH="1">
                <a:off x="4572000" y="1977442"/>
                <a:ext cx="675075" cy="711487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Ellipse 92"/>
              <p:cNvSpPr/>
              <p:nvPr/>
            </p:nvSpPr>
            <p:spPr>
              <a:xfrm>
                <a:off x="5886160" y="247448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3680068" y="18511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7342306" y="11090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Ellipse 95"/>
              <p:cNvSpPr/>
              <p:nvPr/>
            </p:nvSpPr>
            <p:spPr>
              <a:xfrm>
                <a:off x="8798453" y="10887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Ellipse 96"/>
              <p:cNvSpPr/>
              <p:nvPr/>
            </p:nvSpPr>
            <p:spPr>
              <a:xfrm>
                <a:off x="5121075" y="180385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ZoneTexte 72"/>
            <p:cNvSpPr txBox="1"/>
            <p:nvPr/>
          </p:nvSpPr>
          <p:spPr>
            <a:xfrm>
              <a:off x="8088318" y="72711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7308497" y="75353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5547883" y="76035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769593" y="78467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012777" y="102609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2728741" y="100139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5604504" y="124002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6237022" y="114660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14506" y="102836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264787" y="134545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-40743" y="174391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1773039" y="1757690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4343874" y="112797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4125751" y="146344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387557" y="151607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</p:grpSp>
      <p:sp>
        <p:nvSpPr>
          <p:cNvPr id="129" name="ZoneTexte 128"/>
          <p:cNvSpPr txBox="1"/>
          <p:nvPr/>
        </p:nvSpPr>
        <p:spPr>
          <a:xfrm>
            <a:off x="5350222" y="1385939"/>
            <a:ext cx="30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12" y="2392336"/>
            <a:ext cx="52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21" y="2354609"/>
            <a:ext cx="533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07" y="2405103"/>
            <a:ext cx="447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67" y="2296408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9" y="2271753"/>
            <a:ext cx="514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0" name="Tableau 1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0686013"/>
                  </p:ext>
                </p:extLst>
              </p:nvPr>
            </p:nvGraphicFramePr>
            <p:xfrm>
              <a:off x="2840177" y="4032425"/>
              <a:ext cx="3865722" cy="2212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0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03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17747"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Problem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identical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 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different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A=4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A=6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2700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A=N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nint(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/2)</m:t>
                                      </m:r>
                                    </m:e>
                                    <m:sup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!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0" name="Tableau 1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0686013"/>
                  </p:ext>
                </p:extLst>
              </p:nvPr>
            </p:nvGraphicFramePr>
            <p:xfrm>
              <a:off x="2840177" y="4032425"/>
              <a:ext cx="3865722" cy="2212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15"/>
                    <a:gridCol w="1520948"/>
                    <a:gridCol w="1430359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Problem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identical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 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different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A=4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A=6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2700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445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A=N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60643" t="-398630" r="-94779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70213" t="-398630" r="-426" b="-1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" name="Connecteur droit 2"/>
          <p:cNvCxnSpPr/>
          <p:nvPr/>
        </p:nvCxnSpPr>
        <p:spPr>
          <a:xfrm>
            <a:off x="2701897" y="5589240"/>
            <a:ext cx="42497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e 130"/>
          <p:cNvGrpSpPr/>
          <p:nvPr/>
        </p:nvGrpSpPr>
        <p:grpSpPr>
          <a:xfrm>
            <a:off x="7125531" y="2752000"/>
            <a:ext cx="1935215" cy="3475357"/>
            <a:chOff x="5934842" y="2557598"/>
            <a:chExt cx="2086868" cy="3656332"/>
          </a:xfrm>
        </p:grpSpPr>
        <p:pic>
          <p:nvPicPr>
            <p:cNvPr id="132" name="Picture 4" descr="John William Waterhouse: Pandora - 189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842" y="2557598"/>
              <a:ext cx="1935215" cy="3408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ZoneTexte 132"/>
            <p:cNvSpPr txBox="1"/>
            <p:nvPr/>
          </p:nvSpPr>
          <p:spPr>
            <a:xfrm>
              <a:off x="5939089" y="5936931"/>
              <a:ext cx="2082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Bradley Hand ITC" panose="03070402050302030203" pitchFamily="66" charset="0"/>
                </a:rPr>
                <a:t>J.W. Waterhouse : « </a:t>
              </a:r>
              <a:r>
                <a:rPr lang="fr-FR" sz="1200" dirty="0" err="1" smtClean="0">
                  <a:latin typeface="Bradley Hand ITC" panose="03070402050302030203" pitchFamily="66" charset="0"/>
                </a:rPr>
                <a:t>Pandora</a:t>
              </a:r>
              <a:r>
                <a:rPr lang="fr-FR" sz="1200" dirty="0" smtClean="0">
                  <a:latin typeface="Bradley Hand ITC" panose="03070402050302030203" pitchFamily="66" charset="0"/>
                </a:rPr>
                <a:t> »</a:t>
              </a:r>
              <a:endParaRPr lang="en-US" sz="12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47467" y="2690853"/>
            <a:ext cx="50481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Merits</a:t>
            </a: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Handling of </a:t>
            </a: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symmetries</a:t>
            </a:r>
            <a:endParaRPr lang="fr-FR" sz="2000" dirty="0" smtClean="0">
              <a:solidFill>
                <a:srgbClr val="008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Boundary</a:t>
            </a: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conditions for </a:t>
            </a: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binary</a:t>
            </a: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channels</a:t>
            </a:r>
            <a:endParaRPr lang="fr-FR" sz="2000" dirty="0" smtClean="0">
              <a:solidFill>
                <a:srgbClr val="008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Built</a:t>
            </a: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-in </a:t>
            </a: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reduction</a:t>
            </a: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sz="2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to </a:t>
            </a:r>
            <a:r>
              <a:rPr lang="fr-FR" sz="2000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subsystems</a:t>
            </a:r>
            <a:endParaRPr lang="fr-FR" sz="2000" dirty="0" smtClean="0">
              <a:solidFill>
                <a:srgbClr val="008000"/>
              </a:solidFill>
              <a:latin typeface="Bradley Hand ITC" panose="03070402050302030203" pitchFamily="66" charset="0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Price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Overcomplexity</a:t>
            </a:r>
            <a:endParaRPr lang="fr-FR" sz="2000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620843" y="0"/>
            <a:ext cx="5378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5-body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Faddeev-Yakubovski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eq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6" y="2927016"/>
            <a:ext cx="9009157" cy="91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e 63"/>
          <p:cNvGrpSpPr/>
          <p:nvPr/>
        </p:nvGrpSpPr>
        <p:grpSpPr>
          <a:xfrm>
            <a:off x="6499861" y="1170824"/>
            <a:ext cx="2162916" cy="1221512"/>
            <a:chOff x="3643163" y="1088756"/>
            <a:chExt cx="5407290" cy="3053780"/>
          </a:xfrm>
        </p:grpSpPr>
        <p:sp>
          <p:nvSpPr>
            <p:cNvPr id="65" name="Ellipse 64"/>
            <p:cNvSpPr/>
            <p:nvPr/>
          </p:nvSpPr>
          <p:spPr>
            <a:xfrm>
              <a:off x="5176445" y="1747660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Connecteur droit 65"/>
            <p:cNvCxnSpPr/>
            <p:nvPr/>
          </p:nvCxnSpPr>
          <p:spPr>
            <a:xfrm flipH="1">
              <a:off x="6012160" y="1235322"/>
              <a:ext cx="2912293" cy="29072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H="1" flipV="1">
              <a:off x="7468306" y="1235322"/>
              <a:ext cx="736067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 flipV="1">
              <a:off x="3895163" y="2066741"/>
              <a:ext cx="2116997" cy="2075795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V="1">
              <a:off x="5302445" y="2711480"/>
              <a:ext cx="725928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>
              <a:off x="4510963" y="1992452"/>
              <a:ext cx="675075" cy="711487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70"/>
            <p:cNvSpPr/>
            <p:nvPr/>
          </p:nvSpPr>
          <p:spPr>
            <a:xfrm>
              <a:off x="6012160" y="252451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/>
            <p:cNvSpPr/>
            <p:nvPr/>
          </p:nvSpPr>
          <p:spPr>
            <a:xfrm>
              <a:off x="7342306" y="110903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/>
            <p:cNvSpPr/>
            <p:nvPr/>
          </p:nvSpPr>
          <p:spPr>
            <a:xfrm>
              <a:off x="8798453" y="1088756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/>
            <p:cNvSpPr/>
            <p:nvPr/>
          </p:nvSpPr>
          <p:spPr>
            <a:xfrm>
              <a:off x="3643163" y="1873947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8561977" y="90100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7979518" y="91841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77" name="ZoneTexte 76"/>
          <p:cNvSpPr txBox="1"/>
          <p:nvPr/>
        </p:nvSpPr>
        <p:spPr>
          <a:xfrm>
            <a:off x="7465884" y="1544074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6462506" y="123406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</a:t>
            </a:r>
            <a:endParaRPr lang="en-US" sz="1400" dirty="0"/>
          </a:p>
        </p:txBody>
      </p:sp>
      <p:sp>
        <p:nvSpPr>
          <p:cNvPr id="79" name="ZoneTexte 78"/>
          <p:cNvSpPr txBox="1"/>
          <p:nvPr/>
        </p:nvSpPr>
        <p:spPr>
          <a:xfrm>
            <a:off x="7113174" y="1249399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</a:t>
            </a:r>
            <a:endParaRPr lang="en-US" sz="1400" dirty="0"/>
          </a:p>
        </p:txBody>
      </p:sp>
      <p:sp>
        <p:nvSpPr>
          <p:cNvPr id="86" name="ZoneTexte 85"/>
          <p:cNvSpPr txBox="1"/>
          <p:nvPr/>
        </p:nvSpPr>
        <p:spPr>
          <a:xfrm>
            <a:off x="3158820" y="7020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87" name="ZoneTexte 86"/>
          <p:cNvSpPr txBox="1"/>
          <p:nvPr/>
        </p:nvSpPr>
        <p:spPr>
          <a:xfrm>
            <a:off x="2495868" y="6746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88" name="ZoneTexte 87"/>
          <p:cNvSpPr txBox="1"/>
          <p:nvPr/>
        </p:nvSpPr>
        <p:spPr>
          <a:xfrm>
            <a:off x="1558876" y="6746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89" name="ZoneTexte 88"/>
          <p:cNvSpPr txBox="1"/>
          <p:nvPr/>
        </p:nvSpPr>
        <p:spPr>
          <a:xfrm>
            <a:off x="958468" y="6746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grpSp>
        <p:nvGrpSpPr>
          <p:cNvPr id="30" name="Groupe 29"/>
          <p:cNvGrpSpPr/>
          <p:nvPr/>
        </p:nvGrpSpPr>
        <p:grpSpPr>
          <a:xfrm>
            <a:off x="-40743" y="748495"/>
            <a:ext cx="6746642" cy="1570759"/>
            <a:chOff x="-40743" y="727113"/>
            <a:chExt cx="8433302" cy="1963448"/>
          </a:xfrm>
        </p:grpSpPr>
        <p:grpSp>
          <p:nvGrpSpPr>
            <p:cNvPr id="19" name="Groupe 18"/>
            <p:cNvGrpSpPr/>
            <p:nvPr/>
          </p:nvGrpSpPr>
          <p:grpSpPr>
            <a:xfrm>
              <a:off x="1" y="917754"/>
              <a:ext cx="4059077" cy="1649991"/>
              <a:chOff x="0" y="1027244"/>
              <a:chExt cx="7579450" cy="3081001"/>
            </a:xfrm>
          </p:grpSpPr>
          <p:cxnSp>
            <p:nvCxnSpPr>
              <p:cNvPr id="3" name="Connecteur droit 2"/>
              <p:cNvCxnSpPr/>
              <p:nvPr/>
            </p:nvCxnSpPr>
            <p:spPr>
              <a:xfrm flipH="1">
                <a:off x="939626" y="1201031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H="1" flipV="1">
                <a:off x="2395772" y="1201031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 flipV="1">
                <a:off x="1694743" y="1898445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 flipV="1">
                <a:off x="958676" y="259585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 flipV="1">
                <a:off x="228599" y="33836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>
                <a:off x="4541157" y="1173810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 flipV="1">
                <a:off x="5997303" y="11738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 flipV="1">
                <a:off x="3830130" y="187122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H="1" flipV="1">
                <a:off x="4560207" y="256863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 flipV="1">
                <a:off x="3830130" y="335638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V="1">
                <a:off x="4566197" y="1898446"/>
                <a:ext cx="730077" cy="697413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lipse 17"/>
              <p:cNvSpPr/>
              <p:nvPr/>
            </p:nvSpPr>
            <p:spPr>
              <a:xfrm>
                <a:off x="5263146" y="167720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3684071" y="323010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3657599" y="174192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5871303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7327450" y="1027244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3725919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2269772" y="104274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1501654" y="170332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813626" y="239455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0" y="316698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e 41"/>
            <p:cNvGrpSpPr/>
            <p:nvPr/>
          </p:nvGrpSpPr>
          <p:grpSpPr>
            <a:xfrm>
              <a:off x="3366687" y="1034890"/>
              <a:ext cx="2524893" cy="1641690"/>
              <a:chOff x="7517" y="1104256"/>
              <a:chExt cx="4714693" cy="3065502"/>
            </a:xfrm>
          </p:grpSpPr>
          <p:cxnSp>
            <p:nvCxnSpPr>
              <p:cNvPr id="43" name="Connecteur droit 42"/>
              <p:cNvCxnSpPr/>
              <p:nvPr/>
            </p:nvCxnSpPr>
            <p:spPr>
              <a:xfrm flipH="1">
                <a:off x="1683917" y="1262544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flipH="1" flipV="1">
                <a:off x="3140063" y="126254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flipH="1" flipV="1">
                <a:off x="2439034" y="195995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flipV="1">
                <a:off x="950280" y="2708645"/>
                <a:ext cx="626043" cy="667460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flipH="1" flipV="1">
                <a:off x="228600" y="2716151"/>
                <a:ext cx="1480358" cy="1426386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Ellipse 47"/>
              <p:cNvSpPr/>
              <p:nvPr/>
            </p:nvSpPr>
            <p:spPr>
              <a:xfrm>
                <a:off x="4470210" y="110903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3014063" y="11042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2245945" y="17648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1524000" y="246357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7517" y="250386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5516519" y="1055149"/>
              <a:ext cx="2876040" cy="1635412"/>
              <a:chOff x="3680068" y="1088756"/>
              <a:chExt cx="5370385" cy="3053780"/>
            </a:xfrm>
          </p:grpSpPr>
          <p:cxnSp>
            <p:nvCxnSpPr>
              <p:cNvPr id="53" name="Connecteur droit 52"/>
              <p:cNvCxnSpPr/>
              <p:nvPr/>
            </p:nvCxnSpPr>
            <p:spPr>
              <a:xfrm flipH="1">
                <a:off x="6012160" y="1235322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flipH="1" flipV="1">
                <a:off x="7468306" y="1235322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>
                <a:endCxn id="59" idx="5"/>
              </p:cNvCxnSpPr>
              <p:nvPr/>
            </p:nvCxnSpPr>
            <p:spPr>
              <a:xfrm flipH="1" flipV="1">
                <a:off x="3895163" y="2066741"/>
                <a:ext cx="2116997" cy="2075795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flipH="1" flipV="1">
                <a:off x="6028373" y="2711480"/>
                <a:ext cx="736066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H="1">
                <a:off x="4572000" y="1977442"/>
                <a:ext cx="675075" cy="711487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Ellipse 57"/>
              <p:cNvSpPr/>
              <p:nvPr/>
            </p:nvSpPr>
            <p:spPr>
              <a:xfrm>
                <a:off x="5886160" y="247448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3680068" y="18511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7342306" y="11090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8798453" y="10887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5121075" y="180385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ZoneTexte 79"/>
            <p:cNvSpPr txBox="1"/>
            <p:nvPr/>
          </p:nvSpPr>
          <p:spPr>
            <a:xfrm>
              <a:off x="8088318" y="72711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7308497" y="75353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5547883" y="76035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4769593" y="78467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012777" y="102609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728741" y="100139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5604504" y="124002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6237022" y="114660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614506" y="102836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264787" y="134545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-40743" y="174391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1773039" y="1757690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4343874" y="112797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4125751" y="146344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3387557" y="151607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</p:grpSp>
      <p:sp>
        <p:nvSpPr>
          <p:cNvPr id="104" name="ZoneTexte 103"/>
          <p:cNvSpPr txBox="1"/>
          <p:nvPr/>
        </p:nvSpPr>
        <p:spPr>
          <a:xfrm>
            <a:off x="5350222" y="1385939"/>
            <a:ext cx="30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146170" y="4014065"/>
            <a:ext cx="6641562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NUMERICAL  SOLUTION</a:t>
            </a:r>
          </a:p>
          <a:p>
            <a:r>
              <a:rPr lang="fr-FR" sz="1400" dirty="0" smtClean="0">
                <a:solidFill>
                  <a:schemeClr val="accent2"/>
                </a:solidFill>
                <a:latin typeface="Chiller" panose="04020404031007020602" pitchFamily="82" charset="0"/>
              </a:rPr>
              <a:t> </a:t>
            </a:r>
            <a:r>
              <a:rPr lang="en-US" sz="1400" dirty="0">
                <a:latin typeface="Chiller" panose="04020404031007020602" pitchFamily="82" charset="0"/>
              </a:rPr>
              <a:t>*R.L., PhD Thesis, </a:t>
            </a:r>
            <a:r>
              <a:rPr lang="en-US" sz="1400" dirty="0" err="1">
                <a:latin typeface="Chiller" panose="04020404031007020602" pitchFamily="82" charset="0"/>
              </a:rPr>
              <a:t>Université</a:t>
            </a:r>
            <a:r>
              <a:rPr lang="en-US" sz="1400" dirty="0">
                <a:latin typeface="Chiller" panose="04020404031007020602" pitchFamily="82" charset="0"/>
              </a:rPr>
              <a:t> Joseph Fourier, Grenoble (2003</a:t>
            </a:r>
            <a:r>
              <a:rPr lang="en-US" sz="1400" dirty="0" smtClean="0">
                <a:latin typeface="Chiller" panose="04020404031007020602" pitchFamily="82" charset="0"/>
              </a:rPr>
              <a:t>).</a:t>
            </a:r>
            <a:endParaRPr lang="fr-FR" sz="1400" dirty="0" smtClean="0">
              <a:solidFill>
                <a:schemeClr val="accent2"/>
              </a:solidFill>
              <a:latin typeface="Chiller" panose="040204040310070206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PW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decomposition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of the components K,H,T,S,F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Radial parts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expanded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Lagrange-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mesh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method</a:t>
            </a:r>
            <a:endParaRPr lang="fr-FR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r>
              <a:rPr lang="en-US" sz="1400" dirty="0">
                <a:latin typeface="Chiller" panose="04020404031007020602" pitchFamily="82" charset="0"/>
              </a:rPr>
              <a:t>D. </a:t>
            </a:r>
            <a:r>
              <a:rPr lang="en-US" sz="1400" dirty="0" err="1">
                <a:latin typeface="Chiller" panose="04020404031007020602" pitchFamily="82" charset="0"/>
              </a:rPr>
              <a:t>Baye</a:t>
            </a:r>
            <a:r>
              <a:rPr lang="en-US" sz="1400" dirty="0">
                <a:latin typeface="Chiller" panose="04020404031007020602" pitchFamily="82" charset="0"/>
              </a:rPr>
              <a:t>, Physics Reports 565 (2015) 1</a:t>
            </a:r>
            <a:endParaRPr lang="fr-FR" sz="1400" dirty="0">
              <a:solidFill>
                <a:schemeClr val="accent2"/>
              </a:solidFill>
              <a:latin typeface="Chiller" panose="040204040310070206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Resulting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linear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algebra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problem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solved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iterative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methods</a:t>
            </a:r>
            <a:endParaRPr lang="fr-FR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Observables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extracted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integral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relations</a:t>
            </a:r>
          </a:p>
        </p:txBody>
      </p:sp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12" y="2392336"/>
            <a:ext cx="52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21" y="2354609"/>
            <a:ext cx="533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07" y="2405103"/>
            <a:ext cx="447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67" y="2296408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9" y="2271753"/>
            <a:ext cx="514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1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191432" y="19455"/>
            <a:ext cx="2807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Numerical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costs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29/01/2018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pSp>
        <p:nvGrpSpPr>
          <p:cNvPr id="64" name="Groupe 63"/>
          <p:cNvGrpSpPr/>
          <p:nvPr/>
        </p:nvGrpSpPr>
        <p:grpSpPr>
          <a:xfrm>
            <a:off x="6499861" y="1170824"/>
            <a:ext cx="2162916" cy="1221512"/>
            <a:chOff x="3643163" y="1088756"/>
            <a:chExt cx="5407290" cy="3053780"/>
          </a:xfrm>
        </p:grpSpPr>
        <p:sp>
          <p:nvSpPr>
            <p:cNvPr id="65" name="Ellipse 64"/>
            <p:cNvSpPr/>
            <p:nvPr/>
          </p:nvSpPr>
          <p:spPr>
            <a:xfrm>
              <a:off x="5176445" y="1747660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Connecteur droit 65"/>
            <p:cNvCxnSpPr/>
            <p:nvPr/>
          </p:nvCxnSpPr>
          <p:spPr>
            <a:xfrm flipH="1">
              <a:off x="6012160" y="1235322"/>
              <a:ext cx="2912293" cy="29072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H="1" flipV="1">
              <a:off x="7468306" y="1235322"/>
              <a:ext cx="736067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 flipV="1">
              <a:off x="3895163" y="2066741"/>
              <a:ext cx="2116997" cy="2075795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V="1">
              <a:off x="5302445" y="2711480"/>
              <a:ext cx="725928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>
              <a:off x="4510963" y="1992452"/>
              <a:ext cx="675075" cy="711487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70"/>
            <p:cNvSpPr/>
            <p:nvPr/>
          </p:nvSpPr>
          <p:spPr>
            <a:xfrm>
              <a:off x="6012160" y="252451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Ellipse 71"/>
            <p:cNvSpPr/>
            <p:nvPr/>
          </p:nvSpPr>
          <p:spPr>
            <a:xfrm>
              <a:off x="7342306" y="110903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Ellipse 72"/>
            <p:cNvSpPr/>
            <p:nvPr/>
          </p:nvSpPr>
          <p:spPr>
            <a:xfrm>
              <a:off x="8798453" y="1088756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Ellipse 73"/>
            <p:cNvSpPr/>
            <p:nvPr/>
          </p:nvSpPr>
          <p:spPr>
            <a:xfrm>
              <a:off x="3643163" y="1873947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8561977" y="90100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76" name="ZoneTexte 75"/>
          <p:cNvSpPr txBox="1"/>
          <p:nvPr/>
        </p:nvSpPr>
        <p:spPr>
          <a:xfrm>
            <a:off x="7979518" y="91841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77" name="ZoneTexte 76"/>
          <p:cNvSpPr txBox="1"/>
          <p:nvPr/>
        </p:nvSpPr>
        <p:spPr>
          <a:xfrm>
            <a:off x="7465884" y="1544074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6462506" y="1234068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</a:t>
            </a:r>
            <a:endParaRPr lang="en-US" sz="1400" dirty="0"/>
          </a:p>
        </p:txBody>
      </p:sp>
      <p:sp>
        <p:nvSpPr>
          <p:cNvPr id="79" name="ZoneTexte 78"/>
          <p:cNvSpPr txBox="1"/>
          <p:nvPr/>
        </p:nvSpPr>
        <p:spPr>
          <a:xfrm>
            <a:off x="7113174" y="1249399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</a:t>
            </a:r>
            <a:endParaRPr lang="en-US" sz="1400" dirty="0"/>
          </a:p>
        </p:txBody>
      </p:sp>
      <p:sp>
        <p:nvSpPr>
          <p:cNvPr id="86" name="ZoneTexte 85"/>
          <p:cNvSpPr txBox="1"/>
          <p:nvPr/>
        </p:nvSpPr>
        <p:spPr>
          <a:xfrm>
            <a:off x="3158820" y="7020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87" name="ZoneTexte 86"/>
          <p:cNvSpPr txBox="1"/>
          <p:nvPr/>
        </p:nvSpPr>
        <p:spPr>
          <a:xfrm>
            <a:off x="2495868" y="6746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sp>
        <p:nvSpPr>
          <p:cNvPr id="88" name="ZoneTexte 87"/>
          <p:cNvSpPr txBox="1"/>
          <p:nvPr/>
        </p:nvSpPr>
        <p:spPr>
          <a:xfrm>
            <a:off x="1558876" y="67466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</a:t>
            </a:r>
            <a:endParaRPr lang="en-US" sz="1400" dirty="0"/>
          </a:p>
        </p:txBody>
      </p:sp>
      <p:sp>
        <p:nvSpPr>
          <p:cNvPr id="89" name="ZoneTexte 88"/>
          <p:cNvSpPr txBox="1"/>
          <p:nvPr/>
        </p:nvSpPr>
        <p:spPr>
          <a:xfrm>
            <a:off x="958468" y="6746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</a:t>
            </a:r>
            <a:endParaRPr lang="en-US" sz="1400" dirty="0"/>
          </a:p>
        </p:txBody>
      </p:sp>
      <p:grpSp>
        <p:nvGrpSpPr>
          <p:cNvPr id="30" name="Groupe 29"/>
          <p:cNvGrpSpPr/>
          <p:nvPr/>
        </p:nvGrpSpPr>
        <p:grpSpPr>
          <a:xfrm>
            <a:off x="-40743" y="748495"/>
            <a:ext cx="6746642" cy="1570759"/>
            <a:chOff x="-40743" y="727113"/>
            <a:chExt cx="8433302" cy="1963448"/>
          </a:xfrm>
        </p:grpSpPr>
        <p:grpSp>
          <p:nvGrpSpPr>
            <p:cNvPr id="19" name="Groupe 18"/>
            <p:cNvGrpSpPr/>
            <p:nvPr/>
          </p:nvGrpSpPr>
          <p:grpSpPr>
            <a:xfrm>
              <a:off x="1" y="917754"/>
              <a:ext cx="4059077" cy="1649991"/>
              <a:chOff x="0" y="1027244"/>
              <a:chExt cx="7579450" cy="3081001"/>
            </a:xfrm>
          </p:grpSpPr>
          <p:cxnSp>
            <p:nvCxnSpPr>
              <p:cNvPr id="3" name="Connecteur droit 2"/>
              <p:cNvCxnSpPr/>
              <p:nvPr/>
            </p:nvCxnSpPr>
            <p:spPr>
              <a:xfrm flipH="1">
                <a:off x="939626" y="1201031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H="1" flipV="1">
                <a:off x="2395772" y="1201031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H="1" flipV="1">
                <a:off x="1694743" y="1898445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 flipV="1">
                <a:off x="958676" y="259585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 flipV="1">
                <a:off x="228599" y="33836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>
                <a:off x="4541157" y="1173810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 flipV="1">
                <a:off x="5997303" y="11738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 flipV="1">
                <a:off x="3830130" y="187122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H="1" flipV="1">
                <a:off x="4560207" y="256863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 flipV="1">
                <a:off x="3830130" y="335638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V="1">
                <a:off x="4566197" y="1898446"/>
                <a:ext cx="730077" cy="697413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lipse 17"/>
              <p:cNvSpPr/>
              <p:nvPr/>
            </p:nvSpPr>
            <p:spPr>
              <a:xfrm>
                <a:off x="5263146" y="167720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3684071" y="323010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3657599" y="174192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5871303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7327450" y="1027244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3725919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2269772" y="104274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1501654" y="170332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813626" y="239455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0" y="316698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e 41"/>
            <p:cNvGrpSpPr/>
            <p:nvPr/>
          </p:nvGrpSpPr>
          <p:grpSpPr>
            <a:xfrm>
              <a:off x="3366687" y="1034890"/>
              <a:ext cx="2524893" cy="1641690"/>
              <a:chOff x="7517" y="1104256"/>
              <a:chExt cx="4714693" cy="3065502"/>
            </a:xfrm>
          </p:grpSpPr>
          <p:cxnSp>
            <p:nvCxnSpPr>
              <p:cNvPr id="43" name="Connecteur droit 42"/>
              <p:cNvCxnSpPr/>
              <p:nvPr/>
            </p:nvCxnSpPr>
            <p:spPr>
              <a:xfrm flipH="1">
                <a:off x="1683917" y="1262544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flipH="1" flipV="1">
                <a:off x="3140063" y="126254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flipH="1" flipV="1">
                <a:off x="2439034" y="195995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flipV="1">
                <a:off x="950280" y="2708645"/>
                <a:ext cx="626043" cy="667460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flipH="1" flipV="1">
                <a:off x="228600" y="2716151"/>
                <a:ext cx="1480358" cy="1426386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Ellipse 47"/>
              <p:cNvSpPr/>
              <p:nvPr/>
            </p:nvSpPr>
            <p:spPr>
              <a:xfrm>
                <a:off x="4470210" y="110903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3014063" y="11042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2245945" y="17648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1524000" y="246357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7517" y="250386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5516519" y="1055149"/>
              <a:ext cx="2876040" cy="1635412"/>
              <a:chOff x="3680068" y="1088756"/>
              <a:chExt cx="5370385" cy="3053780"/>
            </a:xfrm>
          </p:grpSpPr>
          <p:cxnSp>
            <p:nvCxnSpPr>
              <p:cNvPr id="53" name="Connecteur droit 52"/>
              <p:cNvCxnSpPr/>
              <p:nvPr/>
            </p:nvCxnSpPr>
            <p:spPr>
              <a:xfrm flipH="1">
                <a:off x="6012160" y="1235322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flipH="1" flipV="1">
                <a:off x="7468306" y="1235322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>
                <a:endCxn id="59" idx="5"/>
              </p:cNvCxnSpPr>
              <p:nvPr/>
            </p:nvCxnSpPr>
            <p:spPr>
              <a:xfrm flipH="1" flipV="1">
                <a:off x="3895163" y="2066741"/>
                <a:ext cx="2116997" cy="2075795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flipH="1" flipV="1">
                <a:off x="6028373" y="2711480"/>
                <a:ext cx="736066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H="1">
                <a:off x="4572000" y="1977442"/>
                <a:ext cx="675075" cy="711487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Ellipse 57"/>
              <p:cNvSpPr/>
              <p:nvPr/>
            </p:nvSpPr>
            <p:spPr>
              <a:xfrm>
                <a:off x="5886160" y="247448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3680068" y="18511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7342306" y="11090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Ellipse 60"/>
              <p:cNvSpPr/>
              <p:nvPr/>
            </p:nvSpPr>
            <p:spPr>
              <a:xfrm>
                <a:off x="8798453" y="10887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Ellipse 61"/>
              <p:cNvSpPr/>
              <p:nvPr/>
            </p:nvSpPr>
            <p:spPr>
              <a:xfrm>
                <a:off x="5121075" y="180385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ZoneTexte 79"/>
            <p:cNvSpPr txBox="1"/>
            <p:nvPr/>
          </p:nvSpPr>
          <p:spPr>
            <a:xfrm>
              <a:off x="8088318" y="72711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7308497" y="75353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5547883" y="76035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</a:t>
              </a:r>
              <a:endParaRPr lang="en-US" sz="1400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4769593" y="78467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</a:t>
              </a:r>
              <a:endParaRPr lang="en-US" sz="1400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2012777" y="102609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728741" y="100139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5604504" y="124002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6237022" y="114660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614506" y="102836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264787" y="134545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-40743" y="174391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1773039" y="1757690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4343874" y="112797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</a:t>
              </a:r>
              <a:endParaRPr lang="en-US" sz="1400" dirty="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4125751" y="146344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</a:t>
              </a:r>
              <a:endParaRPr lang="en-US" sz="1400" dirty="0"/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3387557" y="151607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</a:t>
              </a:r>
              <a:endParaRPr lang="en-US" sz="1400" dirty="0"/>
            </a:p>
          </p:txBody>
        </p:sp>
      </p:grpSp>
      <p:sp>
        <p:nvSpPr>
          <p:cNvPr id="104" name="ZoneTexte 103"/>
          <p:cNvSpPr txBox="1"/>
          <p:nvPr/>
        </p:nvSpPr>
        <p:spPr>
          <a:xfrm>
            <a:off x="5350222" y="1385939"/>
            <a:ext cx="30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</a:t>
            </a:r>
            <a:endParaRPr lang="en-US" sz="1400" dirty="0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4723"/>
              </p:ext>
            </p:extLst>
          </p:nvPr>
        </p:nvGraphicFramePr>
        <p:xfrm>
          <a:off x="3751257" y="2392336"/>
          <a:ext cx="5117565" cy="211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350"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solidFill>
                            <a:srgbClr val="FF0000"/>
                          </a:solidFill>
                        </a:rPr>
                        <a:t>Problem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Number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eq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.</a:t>
                      </a:r>
                    </a:p>
                    <a:p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ident</a:t>
                      </a:r>
                      <a:r>
                        <a:rPr lang="fr-FR" sz="10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FR" sz="1000" baseline="0" dirty="0" err="1" smtClean="0">
                          <a:solidFill>
                            <a:schemeClr val="accent2"/>
                          </a:solidFill>
                        </a:rPr>
                        <a:t>particles</a:t>
                      </a:r>
                      <a:r>
                        <a:rPr lang="fr-FR" sz="1000" baseline="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Number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eq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. (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diff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.</a:t>
                      </a:r>
                      <a:r>
                        <a:rPr lang="fr-FR" sz="1000" baseline="0" dirty="0" smtClean="0">
                          <a:solidFill>
                            <a:schemeClr val="accent2"/>
                          </a:solidFill>
                        </a:rPr>
                        <a:t>  </a:t>
                      </a:r>
                      <a:r>
                        <a:rPr lang="fr-FR" sz="1000" dirty="0" err="1" smtClean="0">
                          <a:solidFill>
                            <a:schemeClr val="accent2"/>
                          </a:solidFill>
                        </a:rPr>
                        <a:t>particles</a:t>
                      </a:r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PW basis.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accent2"/>
                          </a:solidFill>
                        </a:rPr>
                        <a:t>Radial</a:t>
                      </a:r>
                      <a:r>
                        <a:rPr lang="fr-FR" sz="1000" baseline="0" dirty="0" smtClean="0">
                          <a:solidFill>
                            <a:schemeClr val="accent2"/>
                          </a:solidFill>
                        </a:rPr>
                        <a:t> disc.</a:t>
                      </a:r>
                      <a:endParaRPr lang="en-US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1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~N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1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3N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~100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~N</a:t>
                      </a:r>
                      <a:r>
                        <a:rPr lang="fr-FR" sz="1200" baseline="300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1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4N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~10</a:t>
                      </a:r>
                      <a:r>
                        <a:rPr lang="fr-FR" sz="1200" baseline="300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~N</a:t>
                      </a:r>
                      <a:r>
                        <a:rPr lang="fr-FR" sz="1200" baseline="300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2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5N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~10</a:t>
                      </a:r>
                      <a:r>
                        <a:rPr lang="fr-FR" sz="1200" baseline="300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~N</a:t>
                      </a:r>
                      <a:r>
                        <a:rPr lang="fr-FR" sz="1200" baseline="300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46170" y="3879050"/>
            <a:ext cx="66415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NUMERICAL  SOLUTION</a:t>
            </a:r>
          </a:p>
          <a:p>
            <a:r>
              <a:rPr lang="fr-FR" sz="1400" dirty="0" smtClean="0">
                <a:solidFill>
                  <a:schemeClr val="accent2"/>
                </a:solidFill>
                <a:latin typeface="Chiller" panose="04020404031007020602" pitchFamily="82" charset="0"/>
              </a:rPr>
              <a:t> </a:t>
            </a:r>
            <a:r>
              <a:rPr lang="en-US" sz="1400" dirty="0">
                <a:latin typeface="Chiller" panose="04020404031007020602" pitchFamily="82" charset="0"/>
              </a:rPr>
              <a:t>*R.L., PhD Thesis, </a:t>
            </a:r>
            <a:r>
              <a:rPr lang="en-US" sz="1400" dirty="0" err="1">
                <a:latin typeface="Chiller" panose="04020404031007020602" pitchFamily="82" charset="0"/>
              </a:rPr>
              <a:t>Université</a:t>
            </a:r>
            <a:r>
              <a:rPr lang="en-US" sz="1400" dirty="0">
                <a:latin typeface="Chiller" panose="04020404031007020602" pitchFamily="82" charset="0"/>
              </a:rPr>
              <a:t> Joseph Fourier, Grenoble (2003</a:t>
            </a:r>
            <a:r>
              <a:rPr lang="en-US" sz="1400" dirty="0" smtClean="0">
                <a:latin typeface="Chiller" panose="04020404031007020602" pitchFamily="82" charset="0"/>
              </a:rPr>
              <a:t>).</a:t>
            </a:r>
            <a:endParaRPr lang="fr-FR" sz="1400" dirty="0" smtClean="0">
              <a:solidFill>
                <a:schemeClr val="accent2"/>
              </a:solidFill>
              <a:latin typeface="Chiller" panose="040204040310070206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PW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decomposition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of the components K,H,T,S,F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Radial parts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expanded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Lagrange-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mesh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method</a:t>
            </a:r>
            <a:endParaRPr lang="fr-FR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r>
              <a:rPr lang="en-US" sz="1400" dirty="0">
                <a:latin typeface="Chiller" panose="04020404031007020602" pitchFamily="82" charset="0"/>
              </a:rPr>
              <a:t>D. </a:t>
            </a:r>
            <a:r>
              <a:rPr lang="en-US" sz="1400" dirty="0" err="1">
                <a:latin typeface="Chiller" panose="04020404031007020602" pitchFamily="82" charset="0"/>
              </a:rPr>
              <a:t>Baye</a:t>
            </a:r>
            <a:r>
              <a:rPr lang="en-US" sz="1400" dirty="0">
                <a:latin typeface="Chiller" panose="04020404031007020602" pitchFamily="82" charset="0"/>
              </a:rPr>
              <a:t>, Physics Reports 565 (2015) 1</a:t>
            </a:r>
            <a:endParaRPr lang="fr-FR" sz="1400" dirty="0">
              <a:solidFill>
                <a:schemeClr val="accent2"/>
              </a:solidFill>
              <a:latin typeface="Chiller" panose="040204040310070206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Resulting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linear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algebra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problem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solved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iterative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methods</a:t>
            </a:r>
            <a:endParaRPr lang="fr-FR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Observables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extracted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integral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relations</a:t>
            </a:r>
          </a:p>
        </p:txBody>
      </p:sp>
    </p:spTree>
    <p:extLst>
      <p:ext uri="{BB962C8B-B14F-4D97-AF65-F5344CB8AC3E}">
        <p14:creationId xmlns:p14="http://schemas.microsoft.com/office/powerpoint/2010/main" val="42448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18269</TotalTime>
  <Words>1719</Words>
  <Application>Microsoft Office PowerPoint</Application>
  <PresentationFormat>Affichage à l'écran (4:3)</PresentationFormat>
  <Paragraphs>651</Paragraphs>
  <Slides>31</Slides>
  <Notes>31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4" baseType="lpstr">
      <vt:lpstr>宋体</vt:lpstr>
      <vt:lpstr>Arial</vt:lpstr>
      <vt:lpstr>Book Antiqua</vt:lpstr>
      <vt:lpstr>Bradley Hand ITC</vt:lpstr>
      <vt:lpstr>Calibri</vt:lpstr>
      <vt:lpstr>Cambria Math</vt:lpstr>
      <vt:lpstr>Chiller</vt:lpstr>
      <vt:lpstr>Comic Sans MS</vt:lpstr>
      <vt:lpstr>Symbol</vt:lpstr>
      <vt:lpstr>Times New Roman</vt:lpstr>
      <vt:lpstr>Wingdings</vt:lpstr>
      <vt:lpstr>Default Design</vt:lpstr>
      <vt:lpstr>Graph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Lazauskas</dc:creator>
  <cp:lastModifiedBy>Lazauskas</cp:lastModifiedBy>
  <cp:revision>459</cp:revision>
  <cp:lastPrinted>1601-01-01T00:00:00Z</cp:lastPrinted>
  <dcterms:created xsi:type="dcterms:W3CDTF">1601-01-01T00:00:00Z</dcterms:created>
  <dcterms:modified xsi:type="dcterms:W3CDTF">2018-01-30T07:16:23Z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